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notesSlides/notesSlide35.xml" ContentType="application/vnd.openxmlformats-officedocument.presentationml.notesSlide+xml"/>
  <Override PartName="/ppt/tags/tag30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1.xml" ContentType="application/vnd.openxmlformats-officedocument.presentationml.tags+xml"/>
  <Override PartName="/ppt/notesSlides/notesSlide38.xml" ContentType="application/vnd.openxmlformats-officedocument.presentationml.notesSlide+xml"/>
  <Override PartName="/ppt/tags/tag32.xml" ContentType="application/vnd.openxmlformats-officedocument.presentationml.tags+xml"/>
  <Override PartName="/ppt/notesSlides/notesSlide39.xml" ContentType="application/vnd.openxmlformats-officedocument.presentationml.notesSlide+xml"/>
  <Override PartName="/ppt/tags/tag33.xml" ContentType="application/vnd.openxmlformats-officedocument.presentationml.tags+xml"/>
  <Override PartName="/ppt/notesSlides/notesSlide40.xml" ContentType="application/vnd.openxmlformats-officedocument.presentationml.notesSlide+xml"/>
  <Override PartName="/ppt/tags/tag34.xml" ContentType="application/vnd.openxmlformats-officedocument.presentationml.tags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notesSlides/notesSlide44.xml" ContentType="application/vnd.openxmlformats-officedocument.presentationml.notesSlide+xml"/>
  <Override PartName="/ppt/tags/tag38.xml" ContentType="application/vnd.openxmlformats-officedocument.presentationml.tags+xml"/>
  <Override PartName="/ppt/notesSlides/notesSlide45.xml" ContentType="application/vnd.openxmlformats-officedocument.presentationml.notesSlide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tags/tag40.xml" ContentType="application/vnd.openxmlformats-officedocument.presentationml.tags+xml"/>
  <Override PartName="/ppt/notesSlides/notesSlide47.xml" ContentType="application/vnd.openxmlformats-officedocument.presentationml.notesSlide+xml"/>
  <Override PartName="/ppt/tags/tag41.xml" ContentType="application/vnd.openxmlformats-officedocument.presentationml.tags+xml"/>
  <Override PartName="/ppt/notesSlides/notesSlide48.xml" ContentType="application/vnd.openxmlformats-officedocument.presentationml.notesSlide+xml"/>
  <Override PartName="/ppt/tags/tag42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tags/tag44.xml" ContentType="application/vnd.openxmlformats-officedocument.presentationml.tags+xml"/>
  <Override PartName="/ppt/notesSlides/notesSlide52.xml" ContentType="application/vnd.openxmlformats-officedocument.presentationml.notesSlide+xml"/>
  <Override PartName="/ppt/tags/tag45.xml" ContentType="application/vnd.openxmlformats-officedocument.presentationml.tags+xml"/>
  <Override PartName="/ppt/notesSlides/notesSlide53.xml" ContentType="application/vnd.openxmlformats-officedocument.presentationml.notesSlide+xml"/>
  <Override PartName="/ppt/tags/tag46.xml" ContentType="application/vnd.openxmlformats-officedocument.presentationml.tags+xml"/>
  <Override PartName="/ppt/notesSlides/notesSlide54.xml" ContentType="application/vnd.openxmlformats-officedocument.presentationml.notesSlide+xml"/>
  <Override PartName="/ppt/tags/tag47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8" r:id="rId2"/>
    <p:sldId id="318" r:id="rId3"/>
    <p:sldId id="261" r:id="rId4"/>
    <p:sldId id="3439" r:id="rId5"/>
    <p:sldId id="274" r:id="rId6"/>
    <p:sldId id="3438" r:id="rId7"/>
    <p:sldId id="3388" r:id="rId8"/>
    <p:sldId id="3389" r:id="rId9"/>
    <p:sldId id="3387" r:id="rId10"/>
    <p:sldId id="3391" r:id="rId11"/>
    <p:sldId id="3398" r:id="rId12"/>
    <p:sldId id="3390" r:id="rId13"/>
    <p:sldId id="266" r:id="rId14"/>
    <p:sldId id="3393" r:id="rId15"/>
    <p:sldId id="3392" r:id="rId16"/>
    <p:sldId id="3394" r:id="rId17"/>
    <p:sldId id="3395" r:id="rId18"/>
    <p:sldId id="3396" r:id="rId19"/>
    <p:sldId id="3399" r:id="rId20"/>
    <p:sldId id="3400" r:id="rId21"/>
    <p:sldId id="3401" r:id="rId22"/>
    <p:sldId id="3402" r:id="rId23"/>
    <p:sldId id="3403" r:id="rId24"/>
    <p:sldId id="3404" r:id="rId25"/>
    <p:sldId id="3405" r:id="rId26"/>
    <p:sldId id="3406" r:id="rId27"/>
    <p:sldId id="3407" r:id="rId28"/>
    <p:sldId id="3408" r:id="rId29"/>
    <p:sldId id="3409" r:id="rId30"/>
    <p:sldId id="3410" r:id="rId31"/>
    <p:sldId id="3411" r:id="rId32"/>
    <p:sldId id="3412" r:id="rId33"/>
    <p:sldId id="3414" r:id="rId34"/>
    <p:sldId id="3415" r:id="rId35"/>
    <p:sldId id="3416" r:id="rId36"/>
    <p:sldId id="3417" r:id="rId37"/>
    <p:sldId id="3383" r:id="rId38"/>
    <p:sldId id="3418" r:id="rId39"/>
    <p:sldId id="3419" r:id="rId40"/>
    <p:sldId id="3420" r:id="rId41"/>
    <p:sldId id="3421" r:id="rId42"/>
    <p:sldId id="3422" r:id="rId43"/>
    <p:sldId id="3423" r:id="rId44"/>
    <p:sldId id="3424" r:id="rId45"/>
    <p:sldId id="3425" r:id="rId46"/>
    <p:sldId id="3426" r:id="rId47"/>
    <p:sldId id="3427" r:id="rId48"/>
    <p:sldId id="3430" r:id="rId49"/>
    <p:sldId id="3428" r:id="rId50"/>
    <p:sldId id="3429" r:id="rId51"/>
    <p:sldId id="3431" r:id="rId52"/>
    <p:sldId id="3432" r:id="rId53"/>
    <p:sldId id="3433" r:id="rId54"/>
    <p:sldId id="3434" r:id="rId55"/>
    <p:sldId id="3435" r:id="rId56"/>
    <p:sldId id="3437" r:id="rId57"/>
    <p:sldId id="3436" r:id="rId58"/>
    <p:sldId id="362" r:id="rId59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/>
    <p:restoredTop sz="75681"/>
  </p:normalViewPr>
  <p:slideViewPr>
    <p:cSldViewPr snapToGrid="0">
      <p:cViewPr>
        <p:scale>
          <a:sx n="95" d="100"/>
          <a:sy n="95" d="100"/>
        </p:scale>
        <p:origin x="1872" y="10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tags" Target="tags/tag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/wenbin8/</a:t>
            </a:r>
            <a:r>
              <a:rPr kumimoji="1" lang="en-US" altLang="zh-CN" dirty="0" err="1" smtClean="0"/>
              <a:t>PractiseCode</a:t>
            </a:r>
            <a:r>
              <a:rPr kumimoji="1" lang="en-US" altLang="zh-CN" dirty="0" smtClean="0"/>
              <a:t>/blob/master/</a:t>
            </a:r>
            <a:r>
              <a:rPr kumimoji="1" lang="en-US" altLang="zh-CN" dirty="0" err="1" smtClean="0"/>
              <a:t>src</a:t>
            </a:r>
            <a:r>
              <a:rPr kumimoji="1" lang="en-US" altLang="zh-CN" dirty="0" smtClean="0"/>
              <a:t>/com/</a:t>
            </a:r>
            <a:r>
              <a:rPr kumimoji="1" lang="en-US" altLang="zh-CN" dirty="0" err="1" smtClean="0"/>
              <a:t>wenbin</a:t>
            </a:r>
            <a:r>
              <a:rPr kumimoji="1" lang="en-US" altLang="zh-CN" dirty="0" smtClean="0"/>
              <a:t>/design/mode/</a:t>
            </a:r>
            <a:r>
              <a:rPr kumimoji="1" lang="en-US" altLang="zh-CN" dirty="0" err="1" smtClean="0"/>
              <a:t>StreamPractise.java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0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4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下面开始流</a:t>
            </a:r>
            <a:r>
              <a:rPr lang="en-US" altLang="zh-CN" dirty="0" smtClean="0"/>
              <a:t>API</a:t>
            </a:r>
            <a:r>
              <a:rPr lang="zh-CN" altLang="en-US" baseline="0" dirty="0" smtClean="0"/>
              <a:t> 的分类</a:t>
            </a:r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06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1316C-3D54-439B-9175-227A00B8C0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58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这里注释描述了流操作的步骤</a:t>
            </a:r>
            <a:r>
              <a:rPr lang="en-US" altLang="zh-CN" dirty="0" smtClean="0"/>
              <a:t>.</a:t>
            </a:r>
            <a:r>
              <a:rPr lang="zh-CN" altLang="en-US" dirty="0" smtClean="0"/>
              <a:t>和本节开头那张图描述的一致</a:t>
            </a:r>
            <a:r>
              <a:rPr lang="en-US" altLang="zh-CN" dirty="0" smtClean="0"/>
              <a:t>.</a:t>
            </a:r>
            <a:r>
              <a:rPr lang="zh-CN" altLang="en-US" dirty="0" smtClean="0"/>
              <a:t>在这里做了个注释说明</a:t>
            </a:r>
            <a:r>
              <a:rPr lang="en-US" altLang="zh-CN" dirty="0" smtClean="0"/>
              <a:t>.</a:t>
            </a:r>
            <a:r>
              <a:rPr lang="zh-CN" altLang="en-US" dirty="0" smtClean="0"/>
              <a:t>后面的示例不在标明了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filter</a:t>
            </a:r>
            <a:r>
              <a:rPr lang="zh-CN" altLang="en-US" dirty="0" smtClean="0"/>
              <a:t> 方法接受一个返回布尔值的</a:t>
            </a:r>
            <a:r>
              <a:rPr lang="en-US" altLang="zh-CN" dirty="0" err="1" smtClean="0"/>
              <a:t>lamdba</a:t>
            </a:r>
            <a:r>
              <a:rPr lang="zh-CN" altLang="en-US" dirty="0" smtClean="0"/>
              <a:t>表达式</a:t>
            </a:r>
            <a:r>
              <a:rPr lang="en-US" altLang="zh-CN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75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838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051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9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114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7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简单认识</a:t>
            </a:r>
            <a:r>
              <a:rPr kumimoji="1" lang="en-US" altLang="zh-CN" sz="1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(Stream)</a:t>
            </a:r>
            <a:endParaRPr kumimoji="1" lang="zh-CN" altLang="en-US" sz="1200" b="1" kern="0" spc="60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  <a:p>
            <a:r>
              <a:rPr lang="zh-CN" altLang="en-US" dirty="0" smtClean="0"/>
              <a:t>里会介绍流操作的一些基础概念</a:t>
            </a:r>
            <a:r>
              <a:rPr lang="en-US" altLang="zh-CN" dirty="0" smtClean="0"/>
              <a:t>,</a:t>
            </a:r>
            <a:r>
              <a:rPr lang="zh-CN" altLang="en-US" dirty="0" smtClean="0"/>
              <a:t>大家先有个印象</a:t>
            </a:r>
            <a:r>
              <a:rPr lang="en-US" altLang="zh-CN" dirty="0" smtClean="0"/>
              <a:t>.</a:t>
            </a:r>
            <a:r>
              <a:rPr lang="zh-CN" altLang="en-US" dirty="0" smtClean="0"/>
              <a:t>现在不太明白也没关系后面实际操作开始就很容易懂</a:t>
            </a:r>
            <a:r>
              <a:rPr lang="en-US" altLang="zh-CN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Stream</a:t>
            </a:r>
            <a:r>
              <a:rPr kumimoji="1" lang="zh-CN" altLang="en-US" sz="1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操作</a:t>
            </a:r>
          </a:p>
          <a:p>
            <a:r>
              <a:rPr lang="zh-CN" altLang="en-US" dirty="0" smtClean="0"/>
              <a:t>介绍常用的流操作</a:t>
            </a:r>
            <a:r>
              <a:rPr lang="en-US" altLang="zh-CN" dirty="0" smtClean="0"/>
              <a:t>.</a:t>
            </a:r>
            <a:r>
              <a:rPr lang="zh-CN" altLang="en-US" baseline="0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上面的代码本意是想获取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集合中的不重复的字母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方法中使用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word.split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("")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转换成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["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H","e","l","l","o","W","o","r","l","d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的形式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方法进行去重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但是使用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方法实际会将集合转换为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[["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H","e","l","l","o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"],["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W","o","r","l","d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"]]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这样个二维数组的形式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这显然是不对的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这种情况应该使用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flatMap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方法将转换后的多个流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合并成为一个如下面代码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176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这样就得到了我们想要的结果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099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689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3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的值是空值时，无论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orElse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orElseGet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都会执行；而当返回的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有值时，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orElse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会执行，而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orElseGet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不会执行。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833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70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101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第二种形式与第一种其实一样 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方法也是 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endParaRPr lang="en-US" altLang="zh-CN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第三种形式不接受初始值也就意味着可能为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null,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所以使用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来避免空指针异常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324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第二种形式与第一种其实一样 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方法也是 </a:t>
            </a:r>
            <a:r>
              <a:rPr lang="en-US" altLang="zh-CN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endParaRPr lang="en-US" altLang="zh-CN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第三种形式不接受初始值也就意味着可能为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null,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所以使用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来避免空指针异常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63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68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流</a:t>
            </a:r>
            <a:r>
              <a:rPr lang="en-US" altLang="zh-CN" sz="1200" dirty="0" smtClean="0"/>
              <a:t>(Stream)</a:t>
            </a:r>
            <a:r>
              <a:rPr lang="zh-CN" altLang="en-US" sz="1200" dirty="0" smtClean="0"/>
              <a:t>是</a:t>
            </a:r>
            <a:r>
              <a:rPr lang="en-US" altLang="zh-CN" sz="1200" dirty="0" smtClean="0"/>
              <a:t>java8</a:t>
            </a:r>
            <a:r>
              <a:rPr lang="zh-CN" altLang="en-US" sz="1200" dirty="0" smtClean="0"/>
              <a:t>引入的</a:t>
            </a:r>
            <a:r>
              <a:rPr lang="en-US" altLang="zh-CN" sz="1200" dirty="0" err="1" smtClean="0"/>
              <a:t>api</a:t>
            </a:r>
            <a:r>
              <a:rPr lang="zh-CN" altLang="en-US" sz="1200" dirty="0" smtClean="0"/>
              <a:t>，使用它可以替换大部分集合操作，重要的是，流相对集合来说更简洁易读、更灵活，性能也更好。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/>
              <a:t>简洁易读、更灵活，性能也更好。</a:t>
            </a:r>
            <a:endParaRPr lang="en-US" altLang="zh-CN" sz="1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/>
              <a:t>我个人认为简洁易读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才是流的操作最大优点</a:t>
            </a:r>
            <a:r>
              <a:rPr lang="en-US" altLang="zh-CN" sz="1400" dirty="0" smtClean="0"/>
              <a:t>.</a:t>
            </a:r>
            <a:r>
              <a:rPr lang="zh-CN" altLang="en-US" sz="1400" baseline="0" dirty="0" smtClean="0"/>
              <a:t>   是否够灵活取决于实现</a:t>
            </a:r>
            <a:r>
              <a:rPr lang="en-US" altLang="zh-CN" sz="1400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aseline="0" dirty="0" smtClean="0"/>
              <a:t>性能并不一定好</a:t>
            </a:r>
            <a:r>
              <a:rPr lang="en-US" altLang="zh-CN" sz="1400" baseline="0" dirty="0" smtClean="0"/>
              <a:t>.</a:t>
            </a:r>
            <a:r>
              <a:rPr lang="zh-CN" altLang="en-US" sz="1400" baseline="0" dirty="0" smtClean="0"/>
              <a:t>可能会更差</a:t>
            </a:r>
            <a:r>
              <a:rPr lang="en-US" altLang="zh-CN" sz="1400" baseline="0" dirty="0" smtClean="0"/>
              <a:t>.</a:t>
            </a:r>
            <a:r>
              <a:rPr lang="zh-CN" altLang="en-US" sz="1400" baseline="0" dirty="0" smtClean="0"/>
              <a:t>这个</a:t>
            </a:r>
            <a:r>
              <a:rPr lang="zh-CN" altLang="en-US" sz="1400" baseline="0" dirty="0" smtClean="0"/>
              <a:t>取决于易读性 和性能的平衡</a:t>
            </a:r>
            <a:r>
              <a:rPr lang="en-US" altLang="zh-CN" sz="1400" baseline="0" dirty="0" smtClean="0"/>
              <a:t>.</a:t>
            </a:r>
            <a:endParaRPr lang="zh-CN" altLang="en-US" sz="16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/>
              <a:t>比如有些操作一次外部循环我们可以操作多个集合做不同的操作</a:t>
            </a:r>
            <a:r>
              <a:rPr lang="en-US" altLang="zh-CN" sz="140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/>
              <a:t>但是使用流就只能多次内部循环才能实现</a:t>
            </a:r>
            <a:r>
              <a:rPr lang="en-US" altLang="zh-CN" sz="140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/>
              <a:t>外循环一次循环全部搞定就是代码不太友好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里面可能有各种分支</a:t>
            </a:r>
            <a:endParaRPr lang="en-US" altLang="zh-CN" sz="1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/>
              <a:t>但是流的每次内部循环只处理一个集合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还可以低成本的并行</a:t>
            </a:r>
            <a:r>
              <a:rPr lang="en-US" altLang="zh-CN" sz="140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/>
              <a:t>到底怎么实现 还是取决于易读行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性能的平衡</a:t>
            </a:r>
            <a:r>
              <a:rPr lang="en-US" altLang="zh-CN" sz="1400" dirty="0" smtClean="0"/>
              <a:t>..</a:t>
            </a:r>
            <a:r>
              <a:rPr lang="zh-CN" altLang="en-US" sz="1400" dirty="0" smtClean="0"/>
              <a:t> 优先建议使用流</a:t>
            </a:r>
            <a:r>
              <a:rPr lang="en-US" altLang="zh-CN" sz="140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dirty="0" smtClean="0"/>
          </a:p>
          <a:p>
            <a:r>
              <a:rPr lang="zh-CN" altLang="en-US" dirty="0" smtClean="0"/>
              <a:t>这里有些基础知识只能抛转引玉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让大家有个概念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因为后面会用到</a:t>
            </a:r>
            <a:r>
              <a:rPr lang="en-US" altLang="zh-CN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69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98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34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37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360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418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57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33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altLang="zh-CN" sz="1200" dirty="0" smtClean="0"/>
              <a:t>Stream API </a:t>
            </a:r>
            <a:r>
              <a:rPr lang="zh-CN" altLang="en-US" sz="1200" dirty="0" smtClean="0"/>
              <a:t>可以表达复杂的数据处理查询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可以使用</a:t>
            </a:r>
            <a:r>
              <a:rPr lang="en-US" altLang="zh-CN" sz="1200" dirty="0" smtClean="0"/>
              <a:t>filter\distinct\skip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limit</a:t>
            </a:r>
            <a:r>
              <a:rPr lang="zh-CN" altLang="en-US" sz="1200" dirty="0" smtClean="0"/>
              <a:t>对流做筛选操作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可以使用</a:t>
            </a:r>
            <a:r>
              <a:rPr lang="en-US" altLang="zh-CN" sz="1200" dirty="0" smtClean="0"/>
              <a:t>map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flatmap</a:t>
            </a:r>
            <a:r>
              <a:rPr lang="zh-CN" altLang="en-US" sz="1200" dirty="0" smtClean="0"/>
              <a:t>提取或转换流中元素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可以使用</a:t>
            </a:r>
            <a:r>
              <a:rPr lang="en-US" altLang="zh-CN" sz="1200" dirty="0" err="1" smtClean="0"/>
              <a:t>findFrist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findAny</a:t>
            </a:r>
            <a:r>
              <a:rPr lang="zh-CN" altLang="en-US" sz="1200" dirty="0" smtClean="0"/>
              <a:t>方法查找流中的元素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可以使用</a:t>
            </a:r>
            <a:r>
              <a:rPr lang="en-US" altLang="zh-CN" sz="1200" dirty="0" err="1" smtClean="0"/>
              <a:t>allMatch</a:t>
            </a:r>
            <a:r>
              <a:rPr lang="en-US" altLang="zh-CN" sz="1200" dirty="0" smtClean="0"/>
              <a:t>\</a:t>
            </a:r>
            <a:r>
              <a:rPr lang="en-US" altLang="zh-CN" sz="1200" dirty="0" err="1" smtClean="0"/>
              <a:t>noneMatch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anyMatch</a:t>
            </a:r>
            <a:r>
              <a:rPr lang="zh-CN" altLang="en-US" sz="1200" dirty="0" smtClean="0"/>
              <a:t>方法让流匹配个给定的谓词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这些方法都利用了短路</a:t>
            </a:r>
            <a:r>
              <a:rPr lang="en-US" altLang="zh-CN" sz="1200" dirty="0" smtClean="0"/>
              <a:t>:</a:t>
            </a:r>
            <a:r>
              <a:rPr lang="zh-CN" altLang="en-US" sz="1200" dirty="0" smtClean="0"/>
              <a:t>找到结果就立即停止计算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没有必要处理整个流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可以利用</a:t>
            </a:r>
            <a:r>
              <a:rPr lang="en-US" altLang="zh-CN" sz="1200" dirty="0" smtClean="0"/>
              <a:t>reduce</a:t>
            </a:r>
            <a:r>
              <a:rPr lang="zh-CN" altLang="en-US" sz="1200" dirty="0" smtClean="0"/>
              <a:t>方法将流中的所有元素迭代合并成一个结果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例如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求和或寻找最大元素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200" dirty="0" smtClean="0"/>
              <a:t>filter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map</a:t>
            </a:r>
            <a:r>
              <a:rPr lang="zh-CN" altLang="en-US" sz="1200" dirty="0" smtClean="0"/>
              <a:t>等操作是无状态的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它们并不存储任何状态</a:t>
            </a:r>
            <a:r>
              <a:rPr lang="en-US" altLang="zh-CN" sz="1200" dirty="0" smtClean="0"/>
              <a:t>.reduce</a:t>
            </a:r>
            <a:r>
              <a:rPr lang="zh-CN" altLang="en-US" sz="1200" dirty="0" smtClean="0"/>
              <a:t>等操作要存储状态才能计算出一个值</a:t>
            </a:r>
            <a:r>
              <a:rPr lang="en-US" altLang="zh-CN" sz="1200" dirty="0" smtClean="0"/>
              <a:t>.sorted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distinct</a:t>
            </a:r>
            <a:r>
              <a:rPr lang="zh-CN" altLang="en-US" sz="1200" dirty="0" smtClean="0"/>
              <a:t>等操作也要存储状态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因为它们需要把流中的所有元素缓存起来才能返回一个新的流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这种操作称为有状态操作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流有三种基本的原始类型特化</a:t>
            </a:r>
            <a:r>
              <a:rPr lang="en-US" altLang="zh-CN" sz="1200" dirty="0" smtClean="0"/>
              <a:t>:</a:t>
            </a:r>
            <a:r>
              <a:rPr lang="en-US" altLang="zh-CN" sz="1200" dirty="0" err="1" smtClean="0"/>
              <a:t>IntStream</a:t>
            </a:r>
            <a:r>
              <a:rPr lang="en-US" altLang="zh-CN" sz="1200" dirty="0" smtClean="0"/>
              <a:t>\</a:t>
            </a:r>
            <a:r>
              <a:rPr lang="en-US" altLang="zh-CN" sz="1200" dirty="0" err="1" smtClean="0"/>
              <a:t>DoubleStream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LongStream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它们的操作也有相应的特化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流不紧可以从集合创建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也可以从值</a:t>
            </a:r>
            <a:r>
              <a:rPr lang="en-US" altLang="zh-CN" sz="1200" dirty="0" smtClean="0"/>
              <a:t>\</a:t>
            </a:r>
            <a:r>
              <a:rPr lang="zh-CN" altLang="en-US" sz="1200" dirty="0" smtClean="0"/>
              <a:t>数组</a:t>
            </a:r>
            <a:r>
              <a:rPr lang="en-US" altLang="zh-CN" sz="1200" dirty="0" smtClean="0"/>
              <a:t>\</a:t>
            </a:r>
            <a:r>
              <a:rPr lang="zh-CN" altLang="en-US" sz="1200" dirty="0" smtClean="0"/>
              <a:t>文件以及</a:t>
            </a:r>
            <a:r>
              <a:rPr lang="en-US" altLang="zh-CN" sz="1200" dirty="0" smtClean="0"/>
              <a:t>iterate</a:t>
            </a:r>
            <a:r>
              <a:rPr lang="zh-CN" altLang="en-US" sz="1200" dirty="0" smtClean="0"/>
              <a:t>与</a:t>
            </a:r>
            <a:r>
              <a:rPr lang="en-US" altLang="zh-CN" sz="1200" dirty="0" smtClean="0"/>
              <a:t>generate</a:t>
            </a:r>
            <a:r>
              <a:rPr lang="zh-CN" altLang="en-US" sz="1200" dirty="0" smtClean="0"/>
              <a:t>等特定方法创建</a:t>
            </a:r>
            <a:r>
              <a:rPr lang="en-US" altLang="zh-CN" sz="12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200" dirty="0" smtClean="0"/>
              <a:t>无限流是没有固定大小的流</a:t>
            </a:r>
            <a:r>
              <a:rPr lang="en-US" altLang="zh-CN" sz="1200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814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是集合类接口，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是它的子接口，这几个接口及他们的实现类在流操作中很常用。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Collector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：就是收集器，也是一个接口。它的工具类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Collectors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提供了很多工厂方法（例如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groupingBy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）创建的收集器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三大主要功能：将流元素归约和汇总为一个值，元素分组，元素分区。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是一个终端操作（归约操作，就像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一样可以接受各种作法作为参数，将流中的元素累积成一个汇总结果），它接受一个收集器作为参数。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8778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878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503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376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814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8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09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{OHTER=[Dish{name='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fries', vegetarian=true, calories=530, type=OHTER}, Dish{name='rice', vegetarian=true, calories=350, type=OHTER}, Dish{name='season fruit', vegetarian=true, calories=120, type=OHTER}, Dish{name='pizza', vegetarian=true, calories=550, type=OHTER}], FISH=[Dish{name='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prawna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vegetarian=false, calories=300, type=FISH}, Dish{name='salmon', vegetarian=false, calories=450, type=FISH}], MEAT=[Dish{name='pork', vegetarian=false, calories=800, type=MEAT}, Dish{name='beef', vegetarian=false, calories=700, type=MEAT}, Dish{name='chicken', vegetarian=false, calories=400, type=MEAT}]}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09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{OHTER={DIET=[Dish{name='rice', vegetarian=true, calories=350, type=OHTER}, Dish{name='season fruit', vegetarian=true, calories=120, type=OHTER}], NOMAL=[Dish{name='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fries', vegetarian=true, calories=530, type=OHTER}, Dish{name='pizza', vegetarian=true, calories=550, type=OHTER}]}, FISH={DIET=[Dish{name='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prawna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vegetarian=false, calories=300, type=FISH}], NOMAL=[Dish{name='salmon', vegetarian=false, calories=450, type=FISH}]}, MEAT={DIET=[Dish{name='chicken', vegetarian=false, calories=400, type=MEAT}], NOMAL=[Dish{name='beef', vegetarian=false, calories=700, type=MEAT}], FAT=[Dish{name='pork', vegetarian=false, calories=800, type=MEAT}]}}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9520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8921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{OHTER=[DIET, NOMAL], FISH=[DIET, NOMAL], MEAT=[DIET, NOMAL, FAT]}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9411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{OHTER=[DIET, NOMAL], FISH=[DIET, NOMAL], MEAT=[DIET, NOMAL, FAT]}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033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{OHTER=[DIET, NOMAL], FISH=[DIET, NOMAL], MEAT=[DIET, NOMAL, FAT]}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040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这里非常简略 的提了一下</a:t>
            </a:r>
            <a:r>
              <a:rPr lang="en-US" altLang="zh-CN" sz="1200" b="1" dirty="0" smtClean="0"/>
              <a:t>Lambda </a:t>
            </a:r>
            <a:r>
              <a:rPr lang="zh-CN" altLang="en-US" sz="1200" b="1" dirty="0" smtClean="0"/>
              <a:t>表达式</a:t>
            </a:r>
            <a:r>
              <a:rPr lang="en-US" altLang="zh-CN" sz="1200" b="1" dirty="0" smtClean="0"/>
              <a:t>..</a:t>
            </a:r>
            <a:r>
              <a:rPr lang="zh-CN" altLang="en-US" sz="1200" b="1" dirty="0" smtClean="0"/>
              <a:t> 大家有个认识</a:t>
            </a:r>
            <a:r>
              <a:rPr lang="en-US" altLang="zh-CN" sz="1200" b="1" dirty="0" smtClean="0"/>
              <a:t>..</a:t>
            </a:r>
            <a:r>
              <a:rPr lang="zh-CN" altLang="en-US" sz="1200" b="1" dirty="0" smtClean="0"/>
              <a:t> 实际</a:t>
            </a:r>
            <a:r>
              <a:rPr lang="en-US" altLang="zh-CN" sz="1200" b="1" dirty="0" smtClean="0"/>
              <a:t>Lambda </a:t>
            </a:r>
            <a:r>
              <a:rPr lang="zh-CN" altLang="en-US" sz="1200" b="1" dirty="0" smtClean="0"/>
              <a:t>表达式还有很多特性</a:t>
            </a:r>
            <a:r>
              <a:rPr lang="en-US" altLang="zh-CN" sz="1200" b="1" dirty="0" smtClean="0"/>
              <a:t>..</a:t>
            </a:r>
            <a:r>
              <a:rPr lang="zh-CN" altLang="en-US" sz="1200" b="1" baseline="0" dirty="0" smtClean="0"/>
              <a:t> 如类型推断</a:t>
            </a:r>
            <a:r>
              <a:rPr lang="en-US" altLang="zh-CN" sz="1200" b="1" baseline="0" dirty="0" smtClean="0"/>
              <a:t>\</a:t>
            </a:r>
            <a:r>
              <a:rPr lang="zh-CN" altLang="en-US" sz="1200" b="1" baseline="0" dirty="0" smtClean="0"/>
              <a:t>方法引用</a:t>
            </a:r>
            <a:r>
              <a:rPr lang="en-US" altLang="zh-CN" sz="1200" b="1" baseline="0" dirty="0" smtClean="0"/>
              <a:t>,</a:t>
            </a:r>
            <a:r>
              <a:rPr lang="zh-CN" altLang="en-US" sz="1200" b="1" baseline="0" dirty="0" smtClean="0"/>
              <a:t>如果感兴趣可以自行补充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028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050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并行从写一堆拆分代码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XXOOO</a:t>
            </a:r>
            <a:r>
              <a:rPr lang="zh-CN" alt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变成了方法调用</a:t>
            </a:r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r>
              <a:rPr lang="zh-CN" alt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说并行就并行</a:t>
            </a:r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前提是符合流操作的思想</a:t>
            </a:r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3079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1848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36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2792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15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8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3275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外部迭代就是我们天天写的</a:t>
            </a:r>
            <a:r>
              <a:rPr lang="en-US" altLang="zh-CN" dirty="0" smtClean="0"/>
              <a:t>for</a:t>
            </a:r>
            <a:r>
              <a:rPr lang="zh-CN" altLang="en-US" dirty="0" smtClean="0"/>
              <a:t>循环</a:t>
            </a:r>
            <a:endParaRPr lang="en-US" altLang="zh-CN" dirty="0" smtClean="0"/>
          </a:p>
          <a:p>
            <a:r>
              <a:rPr lang="zh-CN" altLang="en-US" dirty="0" smtClean="0"/>
              <a:t>内部迭代就是使用流</a:t>
            </a:r>
            <a:r>
              <a:rPr lang="en-US" altLang="zh-CN" dirty="0" smtClean="0"/>
              <a:t>.</a:t>
            </a:r>
            <a:r>
              <a:rPr lang="zh-CN" altLang="en-US" dirty="0" smtClean="0"/>
              <a:t>我们后面的例子基本都是使用内部迭代</a:t>
            </a:r>
            <a:r>
              <a:rPr lang="en-US" altLang="zh-CN" dirty="0" smtClean="0"/>
              <a:t>.</a:t>
            </a:r>
            <a:r>
              <a:rPr lang="zh-CN" altLang="en-US" dirty="0" smtClean="0"/>
              <a:t>所以这里直交代概念</a:t>
            </a:r>
            <a:r>
              <a:rPr lang="en-US" altLang="zh-CN" dirty="0" smtClean="0"/>
              <a:t>,</a:t>
            </a:r>
            <a:r>
              <a:rPr lang="zh-CN" altLang="en-US" dirty="0" smtClean="0"/>
              <a:t>没有示例代码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中间操作使用链式编程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55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99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stream()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获得串行流</a:t>
            </a:r>
            <a:endParaRPr lang="en-US" altLang="zh-CN" dirty="0" smtClean="0">
              <a:solidFill>
                <a:srgbClr val="333333"/>
              </a:solidFill>
              <a:latin typeface="Open Sans" charset="0"/>
            </a:endParaRPr>
          </a:p>
          <a:p>
            <a:r>
              <a:rPr lang="en-US" altLang="zh-CN" dirty="0" err="1" smtClean="0">
                <a:solidFill>
                  <a:srgbClr val="333333"/>
                </a:solidFill>
                <a:latin typeface="Open Sans" charset="0"/>
              </a:rPr>
              <a:t>parallelStream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()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 获得并行流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对于流的使用没有影响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区别会在并行流的地方进行分析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</a:p>
          <a:p>
            <a:endParaRPr lang="en-US" altLang="zh-CN" dirty="0" smtClean="0">
              <a:solidFill>
                <a:srgbClr val="333333"/>
              </a:solidFill>
              <a:latin typeface="Open Sans" charset="0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转换成流以后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,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就可以各种风骚操作了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  <a:endParaRPr lang="en-US" altLang="zh-CN" dirty="0" smtClean="0">
              <a:solidFill>
                <a:srgbClr val="333333"/>
              </a:solidFill>
              <a:latin typeface="Open Sans" charset="0"/>
            </a:endParaRPr>
          </a:p>
          <a:p>
            <a:endParaRPr kumimoji="1" lang="en-US" altLang="zh-CN" dirty="0" smtClean="0">
              <a:solidFill>
                <a:srgbClr val="333333"/>
              </a:solidFill>
              <a:latin typeface="Open Sans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Collect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方法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(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收集器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),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是最常用的方法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,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会在后面介绍收集器的地方详细说明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  <a:r>
              <a:rPr lang="zh-CN" altLang="en-US" dirty="0" smtClean="0">
                <a:solidFill>
                  <a:srgbClr val="333333"/>
                </a:solidFill>
                <a:latin typeface="Open Sans" charset="0"/>
              </a:rPr>
              <a:t>这些过程在后面的每个例子中都会经历一遍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2529" y="365125"/>
            <a:ext cx="4294414" cy="82686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ctr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7330"/>
      </p:ext>
    </p:extLst>
  </p:cSld>
  <p:clrMapOvr>
    <a:masterClrMapping/>
  </p:clrMapOvr>
  <p:transition spd="slow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14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120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72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706228" y="63549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860"/>
          </a:xfrm>
        </p:spPr>
        <p:txBody>
          <a:bodyPr>
            <a:normAutofit/>
          </a:bodyPr>
          <a:lstStyle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jp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63F993B-02E4-4B77-A399-04BE8C5F4523}"/>
              </a:ext>
            </a:extLst>
          </p:cNvPr>
          <p:cNvSpPr/>
          <p:nvPr userDrawn="1"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2E179E-F909-403D-A155-B4D3A20E8946}"/>
              </a:ext>
            </a:extLst>
          </p:cNvPr>
          <p:cNvSpPr/>
          <p:nvPr userDrawn="1"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github.com/wenbin8/PractiseCode/blob/master/src/com/wenbin/design/mode/StreamPractise.java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7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8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9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0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1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2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3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4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5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6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17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18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19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20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21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22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25.pn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26.pn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27.png"/><Relationship Id="rId1" Type="http://schemas.openxmlformats.org/officeDocument/2006/relationships/tags" Target="../tags/tag27.xml"/><Relationship Id="rId2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28.png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29.png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image" Target="../media/image32.png"/><Relationship Id="rId1" Type="http://schemas.openxmlformats.org/officeDocument/2006/relationships/tags" Target="../tags/tag32.xml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image" Target="../media/image33.png"/><Relationship Id="rId1" Type="http://schemas.openxmlformats.org/officeDocument/2006/relationships/tags" Target="../tags/tag33.xml"/><Relationship Id="rId2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image" Target="../media/image34.png"/><Relationship Id="rId1" Type="http://schemas.openxmlformats.org/officeDocument/2006/relationships/tags" Target="../tags/tag34.xml"/><Relationship Id="rId2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image" Target="../media/image35.png"/><Relationship Id="rId1" Type="http://schemas.openxmlformats.org/officeDocument/2006/relationships/tags" Target="../tags/tag35.xml"/><Relationship Id="rId2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image" Target="../media/image36.png"/><Relationship Id="rId1" Type="http://schemas.openxmlformats.org/officeDocument/2006/relationships/tags" Target="../tags/tag36.xml"/><Relationship Id="rId2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37.png"/><Relationship Id="rId1" Type="http://schemas.openxmlformats.org/officeDocument/2006/relationships/tags" Target="../tags/tag37.xml"/><Relationship Id="rId2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38.png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image" Target="../media/image39.png"/><Relationship Id="rId1" Type="http://schemas.openxmlformats.org/officeDocument/2006/relationships/tags" Target="../tags/tag39.xml"/><Relationship Id="rId2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image" Target="../media/image40.png"/><Relationship Id="rId1" Type="http://schemas.openxmlformats.org/officeDocument/2006/relationships/tags" Target="../tags/tag40.xml"/><Relationship Id="rId2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image" Target="../media/image41.png"/><Relationship Id="rId1" Type="http://schemas.openxmlformats.org/officeDocument/2006/relationships/tags" Target="../tags/tag41.xml"/><Relationship Id="rId2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image" Target="../media/image42.png"/><Relationship Id="rId1" Type="http://schemas.openxmlformats.org/officeDocument/2006/relationships/tags" Target="../tags/tag42.xml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image" Target="../media/image43.png"/><Relationship Id="rId1" Type="http://schemas.openxmlformats.org/officeDocument/2006/relationships/tags" Target="../tags/tag44.xml"/><Relationship Id="rId2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image" Target="../media/image44.png"/><Relationship Id="rId1" Type="http://schemas.openxmlformats.org/officeDocument/2006/relationships/tags" Target="../tags/tag46.xml"/><Relationship Id="rId2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6.xml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7.xml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6" y="-2703944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917021" y="3911165"/>
            <a:ext cx="7579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Java8</a:t>
            </a:r>
            <a:r>
              <a:rPr lang="zh-CN" altLang="en-US" sz="5400" dirty="0" smtClean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的流</a:t>
            </a:r>
            <a:r>
              <a:rPr lang="en-US" altLang="zh-CN" sz="5400" dirty="0" smtClean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(Stream)</a:t>
            </a:r>
            <a:r>
              <a:rPr lang="zh-CN" altLang="en-US" sz="5400" dirty="0" smtClean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操作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8" name="圆角矩形 18">
            <a:extLst>
              <a:ext uri="{FF2B5EF4-FFF2-40B4-BE49-F238E27FC236}">
                <a16:creationId xmlns="" xmlns:a16="http://schemas.microsoft.com/office/drawing/2014/main" id="{7F80EB09-91BC-4E3B-8429-DECA0CDFAB34}"/>
              </a:ext>
            </a:extLst>
          </p:cNvPr>
          <p:cNvSpPr/>
          <p:nvPr/>
        </p:nvSpPr>
        <p:spPr>
          <a:xfrm>
            <a:off x="1093716" y="4980192"/>
            <a:ext cx="3337719" cy="412305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14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董文斌</a:t>
            </a:r>
            <a:endParaRPr lang="zh-CN" altLang="en-US" sz="1314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12E5F5B4-6D61-49A8-90CD-719B0A411475}"/>
              </a:ext>
            </a:extLst>
          </p:cNvPr>
          <p:cNvSpPr txBox="1"/>
          <p:nvPr/>
        </p:nvSpPr>
        <p:spPr>
          <a:xfrm>
            <a:off x="1559148" y="2743617"/>
            <a:ext cx="3402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8000" spc="300" dirty="0">
              <a:latin typeface="Agency FB" panose="020B0503020202020204" pitchFamily="34" charset="0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51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1238710" y="1191986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/>
              <a:t>有了基础以后</a:t>
            </a:r>
            <a:r>
              <a:rPr lang="en-US" altLang="zh-CN" sz="1600" dirty="0"/>
              <a:t>,</a:t>
            </a:r>
            <a:r>
              <a:rPr lang="zh-CN" altLang="en-US" sz="1600" dirty="0"/>
              <a:t>还要有一个集合</a:t>
            </a:r>
            <a:r>
              <a:rPr lang="en-US" altLang="zh-CN" sz="1600" dirty="0"/>
              <a:t>,</a:t>
            </a:r>
            <a:r>
              <a:rPr lang="zh-CN" altLang="en-US" sz="1600" dirty="0"/>
              <a:t>该集合使用了</a:t>
            </a:r>
            <a:r>
              <a:rPr lang="en-US" altLang="zh-CN" sz="1600" dirty="0"/>
              <a:t>&lt;java8</a:t>
            </a:r>
            <a:r>
              <a:rPr lang="zh-CN" altLang="en-US" sz="1600" dirty="0"/>
              <a:t>实战</a:t>
            </a:r>
            <a:r>
              <a:rPr lang="en-US" altLang="zh-CN" sz="1600" dirty="0"/>
              <a:t>&gt;</a:t>
            </a:r>
            <a:r>
              <a:rPr lang="zh-CN" altLang="en-US" sz="1600" dirty="0"/>
              <a:t>中的菜谱</a:t>
            </a:r>
            <a:r>
              <a:rPr lang="en-US" altLang="zh-CN" sz="1600" dirty="0"/>
              <a:t>.</a:t>
            </a:r>
            <a:r>
              <a:rPr lang="zh-CN" altLang="en-US" sz="1600" dirty="0"/>
              <a:t>然后我们根据这个集合来演示</a:t>
            </a:r>
            <a:r>
              <a:rPr lang="en-US" altLang="zh-CN" sz="1600" dirty="0"/>
              <a:t>java8</a:t>
            </a:r>
            <a:r>
              <a:rPr lang="zh-CN" altLang="en-US" sz="1600" dirty="0"/>
              <a:t>中的</a:t>
            </a:r>
            <a:r>
              <a:rPr lang="en-US" altLang="zh-CN" sz="1600" dirty="0"/>
              <a:t>Stream</a:t>
            </a:r>
            <a:r>
              <a:rPr lang="zh-CN" altLang="en-US" sz="1600" dirty="0"/>
              <a:t>操作</a:t>
            </a:r>
            <a:r>
              <a:rPr lang="en-US" altLang="zh-CN" sz="1600" dirty="0"/>
              <a:t>.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示例所的用的集合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75" y="1965350"/>
            <a:ext cx="10998200" cy="3517900"/>
          </a:xfrm>
          <a:prstGeom prst="rect">
            <a:avLst/>
          </a:prstGeom>
        </p:spPr>
      </p:pic>
      <p:sp>
        <p:nvSpPr>
          <p:cNvPr id="3" name="文本框 2">
            <a:hlinkClick r:id="rId4" tooltip="源码"/>
          </p:cNvPr>
          <p:cNvSpPr txBox="1"/>
          <p:nvPr/>
        </p:nvSpPr>
        <p:spPr>
          <a:xfrm>
            <a:off x="1238710" y="5483250"/>
            <a:ext cx="10041931" cy="916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源码参考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/wenbin8/</a:t>
            </a:r>
            <a:r>
              <a:rPr kumimoji="1" lang="en-US" altLang="zh-CN" dirty="0" err="1"/>
              <a:t>PractiseCode</a:t>
            </a:r>
            <a:r>
              <a:rPr kumimoji="1" lang="en-US" altLang="zh-CN" dirty="0"/>
              <a:t>/blob/master/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/com/</a:t>
            </a:r>
            <a:r>
              <a:rPr kumimoji="1" lang="en-US" altLang="zh-CN" dirty="0" err="1"/>
              <a:t>wenbin</a:t>
            </a:r>
            <a:r>
              <a:rPr kumimoji="1" lang="en-US" altLang="zh-CN" dirty="0"/>
              <a:t>/design/mode/</a:t>
            </a:r>
            <a:r>
              <a:rPr kumimoji="1" lang="en-US" altLang="zh-CN" dirty="0" err="1"/>
              <a:t>StreamPractise.java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86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1238710" y="1191986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600" dirty="0"/>
              <a:t>Dish</a:t>
            </a:r>
            <a:r>
              <a:rPr lang="zh-CN" altLang="en-US" sz="1600" dirty="0"/>
              <a:t>对象定义如下代码</a:t>
            </a:r>
            <a:r>
              <a:rPr lang="en-US" altLang="zh-CN" sz="1600" dirty="0"/>
              <a:t>: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示例所的用的集合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10" y="1520510"/>
            <a:ext cx="9829095" cy="47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"/>
          <p:cNvGrpSpPr/>
          <p:nvPr/>
        </p:nvGrpSpPr>
        <p:grpSpPr>
          <a:xfrm>
            <a:off x="2958007" y="1394950"/>
            <a:ext cx="2407651" cy="4735020"/>
            <a:chOff x="6349088" y="1250264"/>
            <a:chExt cx="2407651" cy="4735020"/>
          </a:xfrm>
        </p:grpSpPr>
        <p:sp>
          <p:nvSpPr>
            <p:cNvPr id="11" name="Rectangle 49"/>
            <p:cNvSpPr>
              <a:spLocks/>
            </p:cNvSpPr>
            <p:nvPr/>
          </p:nvSpPr>
          <p:spPr bwMode="auto">
            <a:xfrm>
              <a:off x="6349088" y="4836487"/>
              <a:ext cx="1819791" cy="11487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14" name="Oval 52"/>
            <p:cNvSpPr/>
            <p:nvPr/>
          </p:nvSpPr>
          <p:spPr>
            <a:xfrm flipH="1">
              <a:off x="7607942" y="4836486"/>
              <a:ext cx="1148797" cy="1148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15" name="Oval 48"/>
            <p:cNvSpPr/>
            <p:nvPr/>
          </p:nvSpPr>
          <p:spPr>
            <a:xfrm flipH="1">
              <a:off x="7733289" y="4964175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16" name="Rectangle 43"/>
            <p:cNvSpPr>
              <a:spLocks/>
            </p:cNvSpPr>
            <p:nvPr/>
          </p:nvSpPr>
          <p:spPr bwMode="auto">
            <a:xfrm>
              <a:off x="6349088" y="3643820"/>
              <a:ext cx="1819791" cy="11487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19" name="Oval 46"/>
            <p:cNvSpPr/>
            <p:nvPr/>
          </p:nvSpPr>
          <p:spPr>
            <a:xfrm flipH="1">
              <a:off x="7607942" y="3644301"/>
              <a:ext cx="1148797" cy="1148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0" name="Oval 42"/>
            <p:cNvSpPr/>
            <p:nvPr/>
          </p:nvSpPr>
          <p:spPr>
            <a:xfrm flipH="1">
              <a:off x="7733289" y="3766345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1" name="Rectangle 37"/>
            <p:cNvSpPr>
              <a:spLocks/>
            </p:cNvSpPr>
            <p:nvPr/>
          </p:nvSpPr>
          <p:spPr bwMode="auto">
            <a:xfrm>
              <a:off x="6349088" y="2448413"/>
              <a:ext cx="1819791" cy="11460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4" name="Oval 40"/>
            <p:cNvSpPr/>
            <p:nvPr/>
          </p:nvSpPr>
          <p:spPr>
            <a:xfrm flipH="1">
              <a:off x="7607942" y="2451998"/>
              <a:ext cx="1148797" cy="1148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5" name="Oval 36"/>
            <p:cNvSpPr/>
            <p:nvPr/>
          </p:nvSpPr>
          <p:spPr>
            <a:xfrm flipH="1">
              <a:off x="7733289" y="2570221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6" name="Rectangle 31"/>
            <p:cNvSpPr>
              <a:spLocks/>
            </p:cNvSpPr>
            <p:nvPr/>
          </p:nvSpPr>
          <p:spPr bwMode="auto">
            <a:xfrm>
              <a:off x="6349088" y="1250264"/>
              <a:ext cx="1819791" cy="11487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29" name="Oval 34"/>
            <p:cNvSpPr/>
            <p:nvPr/>
          </p:nvSpPr>
          <p:spPr>
            <a:xfrm flipH="1">
              <a:off x="7607942" y="1250264"/>
              <a:ext cx="1148797" cy="1148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0" name="Oval 30"/>
            <p:cNvSpPr/>
            <p:nvPr/>
          </p:nvSpPr>
          <p:spPr>
            <a:xfrm flipH="1">
              <a:off x="7733289" y="1372390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1" name="TextBox 16"/>
            <p:cNvSpPr txBox="1">
              <a:spLocks/>
            </p:cNvSpPr>
            <p:nvPr/>
          </p:nvSpPr>
          <p:spPr>
            <a:xfrm flipH="1">
              <a:off x="6479712" y="1592796"/>
              <a:ext cx="1460604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筛选和切片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2" name="TextBox 17"/>
            <p:cNvSpPr txBox="1">
              <a:spLocks/>
            </p:cNvSpPr>
            <p:nvPr/>
          </p:nvSpPr>
          <p:spPr>
            <a:xfrm flipH="1">
              <a:off x="6479712" y="2772593"/>
              <a:ext cx="1440183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流的扁平化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3" name="TextBox 18"/>
            <p:cNvSpPr txBox="1">
              <a:spLocks/>
            </p:cNvSpPr>
            <p:nvPr/>
          </p:nvSpPr>
          <p:spPr>
            <a:xfrm flipH="1">
              <a:off x="6479712" y="3963864"/>
              <a:ext cx="1460604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归约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	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4" name="TextBox 19"/>
            <p:cNvSpPr txBox="1">
              <a:spLocks/>
            </p:cNvSpPr>
            <p:nvPr/>
          </p:nvSpPr>
          <p:spPr>
            <a:xfrm flipH="1">
              <a:off x="6479710" y="5143662"/>
              <a:ext cx="1600190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数值范围流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6" name="Freeform: Shape 21"/>
            <p:cNvSpPr>
              <a:spLocks/>
            </p:cNvSpPr>
            <p:nvPr/>
          </p:nvSpPr>
          <p:spPr bwMode="auto">
            <a:xfrm>
              <a:off x="7919897" y="2729947"/>
              <a:ext cx="542861" cy="566721"/>
            </a:xfrm>
            <a:custGeom>
              <a:avLst/>
              <a:gdLst>
                <a:gd name="T0" fmla="*/ 3 w 77"/>
                <a:gd name="T1" fmla="*/ 30 h 77"/>
                <a:gd name="T2" fmla="*/ 30 w 77"/>
                <a:gd name="T3" fmla="*/ 5 h 77"/>
                <a:gd name="T4" fmla="*/ 7 w 77"/>
                <a:gd name="T5" fmla="*/ 31 h 77"/>
                <a:gd name="T6" fmla="*/ 71 w 77"/>
                <a:gd name="T7" fmla="*/ 31 h 77"/>
                <a:gd name="T8" fmla="*/ 74 w 77"/>
                <a:gd name="T9" fmla="*/ 30 h 77"/>
                <a:gd name="T10" fmla="*/ 47 w 77"/>
                <a:gd name="T11" fmla="*/ 5 h 77"/>
                <a:gd name="T12" fmla="*/ 71 w 77"/>
                <a:gd name="T13" fmla="*/ 31 h 77"/>
                <a:gd name="T14" fmla="*/ 72 w 77"/>
                <a:gd name="T15" fmla="*/ 43 h 77"/>
                <a:gd name="T16" fmla="*/ 61 w 77"/>
                <a:gd name="T17" fmla="*/ 40 h 77"/>
                <a:gd name="T18" fmla="*/ 55 w 77"/>
                <a:gd name="T19" fmla="*/ 61 h 77"/>
                <a:gd name="T20" fmla="*/ 40 w 77"/>
                <a:gd name="T21" fmla="*/ 68 h 77"/>
                <a:gd name="T22" fmla="*/ 39 w 77"/>
                <a:gd name="T23" fmla="*/ 77 h 77"/>
                <a:gd name="T24" fmla="*/ 38 w 77"/>
                <a:gd name="T25" fmla="*/ 68 h 77"/>
                <a:gd name="T26" fmla="*/ 22 w 77"/>
                <a:gd name="T27" fmla="*/ 61 h 77"/>
                <a:gd name="T28" fmla="*/ 16 w 77"/>
                <a:gd name="T29" fmla="*/ 40 h 77"/>
                <a:gd name="T30" fmla="*/ 5 w 77"/>
                <a:gd name="T31" fmla="*/ 43 h 77"/>
                <a:gd name="T32" fmla="*/ 5 w 77"/>
                <a:gd name="T33" fmla="*/ 34 h 77"/>
                <a:gd name="T34" fmla="*/ 16 w 77"/>
                <a:gd name="T35" fmla="*/ 38 h 77"/>
                <a:gd name="T36" fmla="*/ 22 w 77"/>
                <a:gd name="T37" fmla="*/ 16 h 77"/>
                <a:gd name="T38" fmla="*/ 38 w 77"/>
                <a:gd name="T39" fmla="*/ 9 h 77"/>
                <a:gd name="T40" fmla="*/ 39 w 77"/>
                <a:gd name="T41" fmla="*/ 0 h 77"/>
                <a:gd name="T42" fmla="*/ 40 w 77"/>
                <a:gd name="T43" fmla="*/ 9 h 77"/>
                <a:gd name="T44" fmla="*/ 55 w 77"/>
                <a:gd name="T45" fmla="*/ 16 h 77"/>
                <a:gd name="T46" fmla="*/ 61 w 77"/>
                <a:gd name="T47" fmla="*/ 38 h 77"/>
                <a:gd name="T48" fmla="*/ 72 w 77"/>
                <a:gd name="T49" fmla="*/ 34 h 77"/>
                <a:gd name="T50" fmla="*/ 39 w 77"/>
                <a:gd name="T51" fmla="*/ 8 h 77"/>
                <a:gd name="T52" fmla="*/ 39 w 77"/>
                <a:gd name="T53" fmla="*/ 2 h 77"/>
                <a:gd name="T54" fmla="*/ 39 w 77"/>
                <a:gd name="T55" fmla="*/ 8 h 77"/>
                <a:gd name="T56" fmla="*/ 5 w 77"/>
                <a:gd name="T57" fmla="*/ 36 h 77"/>
                <a:gd name="T58" fmla="*/ 5 w 77"/>
                <a:gd name="T59" fmla="*/ 41 h 77"/>
                <a:gd name="T60" fmla="*/ 39 w 77"/>
                <a:gd name="T61" fmla="*/ 70 h 77"/>
                <a:gd name="T62" fmla="*/ 39 w 77"/>
                <a:gd name="T63" fmla="*/ 75 h 77"/>
                <a:gd name="T64" fmla="*/ 39 w 77"/>
                <a:gd name="T65" fmla="*/ 70 h 77"/>
                <a:gd name="T66" fmla="*/ 52 w 77"/>
                <a:gd name="T67" fmla="*/ 47 h 77"/>
                <a:gd name="T68" fmla="*/ 42 w 77"/>
                <a:gd name="T69" fmla="*/ 39 h 77"/>
                <a:gd name="T70" fmla="*/ 46 w 77"/>
                <a:gd name="T71" fmla="*/ 33 h 77"/>
                <a:gd name="T72" fmla="*/ 45 w 77"/>
                <a:gd name="T73" fmla="*/ 30 h 77"/>
                <a:gd name="T74" fmla="*/ 32 w 77"/>
                <a:gd name="T75" fmla="*/ 30 h 77"/>
                <a:gd name="T76" fmla="*/ 31 w 77"/>
                <a:gd name="T77" fmla="*/ 33 h 77"/>
                <a:gd name="T78" fmla="*/ 35 w 77"/>
                <a:gd name="T79" fmla="*/ 39 h 77"/>
                <a:gd name="T80" fmla="*/ 25 w 77"/>
                <a:gd name="T81" fmla="*/ 47 h 77"/>
                <a:gd name="T82" fmla="*/ 55 w 77"/>
                <a:gd name="T83" fmla="*/ 54 h 77"/>
                <a:gd name="T84" fmla="*/ 72 w 77"/>
                <a:gd name="T85" fmla="*/ 36 h 77"/>
                <a:gd name="T86" fmla="*/ 72 w 77"/>
                <a:gd name="T87" fmla="*/ 41 h 77"/>
                <a:gd name="T88" fmla="*/ 71 w 77"/>
                <a:gd name="T89" fmla="*/ 47 h 77"/>
                <a:gd name="T90" fmla="*/ 47 w 77"/>
                <a:gd name="T91" fmla="*/ 73 h 77"/>
                <a:gd name="T92" fmla="*/ 74 w 77"/>
                <a:gd name="T93" fmla="*/ 47 h 77"/>
                <a:gd name="T94" fmla="*/ 71 w 77"/>
                <a:gd name="T95" fmla="*/ 47 h 77"/>
                <a:gd name="T96" fmla="*/ 5 w 77"/>
                <a:gd name="T97" fmla="*/ 47 h 77"/>
                <a:gd name="T98" fmla="*/ 30 w 77"/>
                <a:gd name="T99" fmla="*/ 74 h 77"/>
                <a:gd name="T100" fmla="*/ 30 w 77"/>
                <a:gd name="T101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" h="77">
                  <a:moveTo>
                    <a:pt x="5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7" y="17"/>
                    <a:pt x="17" y="7"/>
                    <a:pt x="30" y="4"/>
                  </a:cubicBezTo>
                  <a:cubicBezTo>
                    <a:pt x="30" y="4"/>
                    <a:pt x="30" y="4"/>
                    <a:pt x="30" y="5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19" y="10"/>
                    <a:pt x="9" y="19"/>
                    <a:pt x="7" y="31"/>
                  </a:cubicBezTo>
                  <a:cubicBezTo>
                    <a:pt x="6" y="30"/>
                    <a:pt x="5" y="30"/>
                    <a:pt x="5" y="30"/>
                  </a:cubicBezTo>
                  <a:close/>
                  <a:moveTo>
                    <a:pt x="71" y="31"/>
                  </a:moveTo>
                  <a:cubicBezTo>
                    <a:pt x="71" y="30"/>
                    <a:pt x="72" y="30"/>
                    <a:pt x="72" y="30"/>
                  </a:cubicBezTo>
                  <a:cubicBezTo>
                    <a:pt x="73" y="30"/>
                    <a:pt x="73" y="30"/>
                    <a:pt x="74" y="30"/>
                  </a:cubicBezTo>
                  <a:cubicBezTo>
                    <a:pt x="70" y="17"/>
                    <a:pt x="60" y="7"/>
                    <a:pt x="47" y="4"/>
                  </a:cubicBezTo>
                  <a:cubicBezTo>
                    <a:pt x="47" y="4"/>
                    <a:pt x="47" y="4"/>
                    <a:pt x="47" y="5"/>
                  </a:cubicBezTo>
                  <a:cubicBezTo>
                    <a:pt x="47" y="5"/>
                    <a:pt x="47" y="6"/>
                    <a:pt x="47" y="7"/>
                  </a:cubicBezTo>
                  <a:cubicBezTo>
                    <a:pt x="58" y="10"/>
                    <a:pt x="68" y="19"/>
                    <a:pt x="71" y="31"/>
                  </a:cubicBezTo>
                  <a:close/>
                  <a:moveTo>
                    <a:pt x="77" y="39"/>
                  </a:moveTo>
                  <a:cubicBezTo>
                    <a:pt x="77" y="41"/>
                    <a:pt x="75" y="43"/>
                    <a:pt x="72" y="43"/>
                  </a:cubicBezTo>
                  <a:cubicBezTo>
                    <a:pt x="70" y="43"/>
                    <a:pt x="68" y="42"/>
                    <a:pt x="68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8"/>
                    <a:pt x="58" y="61"/>
                    <a:pt x="55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2" y="68"/>
                    <a:pt x="43" y="70"/>
                    <a:pt x="43" y="73"/>
                  </a:cubicBezTo>
                  <a:cubicBezTo>
                    <a:pt x="43" y="75"/>
                    <a:pt x="41" y="77"/>
                    <a:pt x="39" y="77"/>
                  </a:cubicBezTo>
                  <a:cubicBezTo>
                    <a:pt x="36" y="77"/>
                    <a:pt x="34" y="75"/>
                    <a:pt x="34" y="73"/>
                  </a:cubicBezTo>
                  <a:cubicBezTo>
                    <a:pt x="34" y="70"/>
                    <a:pt x="35" y="68"/>
                    <a:pt x="38" y="68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19" y="61"/>
                    <a:pt x="16" y="58"/>
                    <a:pt x="16" y="5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2"/>
                    <a:pt x="7" y="43"/>
                    <a:pt x="5" y="43"/>
                  </a:cubicBezTo>
                  <a:cubicBezTo>
                    <a:pt x="2" y="43"/>
                    <a:pt x="0" y="41"/>
                    <a:pt x="0" y="39"/>
                  </a:cubicBezTo>
                  <a:cubicBezTo>
                    <a:pt x="0" y="36"/>
                    <a:pt x="2" y="34"/>
                    <a:pt x="5" y="34"/>
                  </a:cubicBezTo>
                  <a:cubicBezTo>
                    <a:pt x="7" y="34"/>
                    <a:pt x="9" y="36"/>
                    <a:pt x="9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5" y="9"/>
                    <a:pt x="34" y="7"/>
                    <a:pt x="34" y="5"/>
                  </a:cubicBezTo>
                  <a:cubicBezTo>
                    <a:pt x="34" y="2"/>
                    <a:pt x="36" y="0"/>
                    <a:pt x="39" y="0"/>
                  </a:cubicBezTo>
                  <a:cubicBezTo>
                    <a:pt x="41" y="0"/>
                    <a:pt x="43" y="2"/>
                    <a:pt x="43" y="5"/>
                  </a:cubicBezTo>
                  <a:cubicBezTo>
                    <a:pt x="43" y="7"/>
                    <a:pt x="42" y="9"/>
                    <a:pt x="40" y="9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8" y="16"/>
                    <a:pt x="61" y="19"/>
                    <a:pt x="61" y="22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6"/>
                    <a:pt x="70" y="34"/>
                    <a:pt x="72" y="34"/>
                  </a:cubicBezTo>
                  <a:cubicBezTo>
                    <a:pt x="75" y="34"/>
                    <a:pt x="77" y="36"/>
                    <a:pt x="77" y="39"/>
                  </a:cubicBezTo>
                  <a:close/>
                  <a:moveTo>
                    <a:pt x="39" y="8"/>
                  </a:moveTo>
                  <a:cubicBezTo>
                    <a:pt x="40" y="8"/>
                    <a:pt x="41" y="6"/>
                    <a:pt x="41" y="5"/>
                  </a:cubicBezTo>
                  <a:cubicBezTo>
                    <a:pt x="41" y="3"/>
                    <a:pt x="40" y="2"/>
                    <a:pt x="39" y="2"/>
                  </a:cubicBezTo>
                  <a:cubicBezTo>
                    <a:pt x="37" y="2"/>
                    <a:pt x="36" y="3"/>
                    <a:pt x="36" y="5"/>
                  </a:cubicBezTo>
                  <a:cubicBezTo>
                    <a:pt x="36" y="6"/>
                    <a:pt x="37" y="8"/>
                    <a:pt x="39" y="8"/>
                  </a:cubicBezTo>
                  <a:close/>
                  <a:moveTo>
                    <a:pt x="7" y="39"/>
                  </a:moveTo>
                  <a:cubicBezTo>
                    <a:pt x="7" y="37"/>
                    <a:pt x="6" y="36"/>
                    <a:pt x="5" y="36"/>
                  </a:cubicBezTo>
                  <a:cubicBezTo>
                    <a:pt x="3" y="36"/>
                    <a:pt x="2" y="37"/>
                    <a:pt x="2" y="39"/>
                  </a:cubicBezTo>
                  <a:cubicBezTo>
                    <a:pt x="2" y="40"/>
                    <a:pt x="3" y="41"/>
                    <a:pt x="5" y="41"/>
                  </a:cubicBezTo>
                  <a:cubicBezTo>
                    <a:pt x="6" y="41"/>
                    <a:pt x="7" y="40"/>
                    <a:pt x="7" y="39"/>
                  </a:cubicBezTo>
                  <a:close/>
                  <a:moveTo>
                    <a:pt x="39" y="70"/>
                  </a:moveTo>
                  <a:cubicBezTo>
                    <a:pt x="37" y="70"/>
                    <a:pt x="36" y="71"/>
                    <a:pt x="36" y="73"/>
                  </a:cubicBezTo>
                  <a:cubicBezTo>
                    <a:pt x="36" y="74"/>
                    <a:pt x="37" y="75"/>
                    <a:pt x="39" y="75"/>
                  </a:cubicBezTo>
                  <a:cubicBezTo>
                    <a:pt x="40" y="75"/>
                    <a:pt x="41" y="74"/>
                    <a:pt x="41" y="73"/>
                  </a:cubicBezTo>
                  <a:cubicBezTo>
                    <a:pt x="41" y="71"/>
                    <a:pt x="40" y="70"/>
                    <a:pt x="39" y="70"/>
                  </a:cubicBezTo>
                  <a:close/>
                  <a:moveTo>
                    <a:pt x="55" y="54"/>
                  </a:moveTo>
                  <a:cubicBezTo>
                    <a:pt x="55" y="54"/>
                    <a:pt x="54" y="49"/>
                    <a:pt x="52" y="47"/>
                  </a:cubicBezTo>
                  <a:cubicBezTo>
                    <a:pt x="51" y="45"/>
                    <a:pt x="44" y="44"/>
                    <a:pt x="43" y="43"/>
                  </a:cubicBezTo>
                  <a:cubicBezTo>
                    <a:pt x="42" y="42"/>
                    <a:pt x="42" y="40"/>
                    <a:pt x="42" y="39"/>
                  </a:cubicBezTo>
                  <a:cubicBezTo>
                    <a:pt x="43" y="38"/>
                    <a:pt x="44" y="37"/>
                    <a:pt x="44" y="35"/>
                  </a:cubicBezTo>
                  <a:cubicBezTo>
                    <a:pt x="45" y="35"/>
                    <a:pt x="45" y="34"/>
                    <a:pt x="46" y="33"/>
                  </a:cubicBezTo>
                  <a:cubicBezTo>
                    <a:pt x="46" y="32"/>
                    <a:pt x="45" y="32"/>
                    <a:pt x="45" y="31"/>
                  </a:cubicBezTo>
                  <a:cubicBezTo>
                    <a:pt x="45" y="31"/>
                    <a:pt x="45" y="31"/>
                    <a:pt x="45" y="30"/>
                  </a:cubicBezTo>
                  <a:cubicBezTo>
                    <a:pt x="45" y="26"/>
                    <a:pt x="42" y="23"/>
                    <a:pt x="39" y="23"/>
                  </a:cubicBezTo>
                  <a:cubicBezTo>
                    <a:pt x="35" y="23"/>
                    <a:pt x="32" y="26"/>
                    <a:pt x="3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2"/>
                    <a:pt x="31" y="33"/>
                  </a:cubicBezTo>
                  <a:cubicBezTo>
                    <a:pt x="32" y="34"/>
                    <a:pt x="32" y="35"/>
                    <a:pt x="33" y="35"/>
                  </a:cubicBezTo>
                  <a:cubicBezTo>
                    <a:pt x="33" y="37"/>
                    <a:pt x="34" y="38"/>
                    <a:pt x="35" y="39"/>
                  </a:cubicBezTo>
                  <a:cubicBezTo>
                    <a:pt x="35" y="40"/>
                    <a:pt x="35" y="42"/>
                    <a:pt x="34" y="43"/>
                  </a:cubicBezTo>
                  <a:cubicBezTo>
                    <a:pt x="34" y="44"/>
                    <a:pt x="26" y="45"/>
                    <a:pt x="25" y="47"/>
                  </a:cubicBezTo>
                  <a:cubicBezTo>
                    <a:pt x="24" y="49"/>
                    <a:pt x="22" y="54"/>
                    <a:pt x="22" y="54"/>
                  </a:cubicBezTo>
                  <a:lnTo>
                    <a:pt x="55" y="54"/>
                  </a:lnTo>
                  <a:close/>
                  <a:moveTo>
                    <a:pt x="75" y="39"/>
                  </a:moveTo>
                  <a:cubicBezTo>
                    <a:pt x="75" y="37"/>
                    <a:pt x="74" y="36"/>
                    <a:pt x="72" y="36"/>
                  </a:cubicBezTo>
                  <a:cubicBezTo>
                    <a:pt x="71" y="36"/>
                    <a:pt x="70" y="37"/>
                    <a:pt x="70" y="39"/>
                  </a:cubicBezTo>
                  <a:cubicBezTo>
                    <a:pt x="70" y="40"/>
                    <a:pt x="71" y="41"/>
                    <a:pt x="72" y="41"/>
                  </a:cubicBezTo>
                  <a:cubicBezTo>
                    <a:pt x="74" y="41"/>
                    <a:pt x="75" y="40"/>
                    <a:pt x="75" y="39"/>
                  </a:cubicBezTo>
                  <a:close/>
                  <a:moveTo>
                    <a:pt x="71" y="47"/>
                  </a:moveTo>
                  <a:cubicBezTo>
                    <a:pt x="68" y="58"/>
                    <a:pt x="58" y="68"/>
                    <a:pt x="47" y="71"/>
                  </a:cubicBezTo>
                  <a:cubicBezTo>
                    <a:pt x="47" y="71"/>
                    <a:pt x="47" y="72"/>
                    <a:pt x="47" y="73"/>
                  </a:cubicBezTo>
                  <a:cubicBezTo>
                    <a:pt x="47" y="73"/>
                    <a:pt x="47" y="73"/>
                    <a:pt x="47" y="74"/>
                  </a:cubicBezTo>
                  <a:cubicBezTo>
                    <a:pt x="60" y="71"/>
                    <a:pt x="70" y="60"/>
                    <a:pt x="74" y="47"/>
                  </a:cubicBezTo>
                  <a:cubicBezTo>
                    <a:pt x="73" y="47"/>
                    <a:pt x="73" y="47"/>
                    <a:pt x="72" y="47"/>
                  </a:cubicBezTo>
                  <a:cubicBezTo>
                    <a:pt x="72" y="47"/>
                    <a:pt x="71" y="47"/>
                    <a:pt x="71" y="47"/>
                  </a:cubicBezTo>
                  <a:close/>
                  <a:moveTo>
                    <a:pt x="7" y="47"/>
                  </a:move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7"/>
                    <a:pt x="3" y="47"/>
                  </a:cubicBezTo>
                  <a:cubicBezTo>
                    <a:pt x="7" y="60"/>
                    <a:pt x="17" y="71"/>
                    <a:pt x="30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19" y="68"/>
                    <a:pt x="9" y="58"/>
                    <a:pt x="7" y="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37" name="Freeform: Shape 22"/>
            <p:cNvSpPr>
              <a:spLocks/>
            </p:cNvSpPr>
            <p:nvPr/>
          </p:nvSpPr>
          <p:spPr bwMode="auto">
            <a:xfrm>
              <a:off x="7950031" y="5180796"/>
              <a:ext cx="498634" cy="495178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grpSp>
          <p:nvGrpSpPr>
            <p:cNvPr id="38" name="Group 23"/>
            <p:cNvGrpSpPr/>
            <p:nvPr/>
          </p:nvGrpSpPr>
          <p:grpSpPr>
            <a:xfrm>
              <a:off x="7957065" y="1628845"/>
              <a:ext cx="471871" cy="362798"/>
              <a:chOff x="2849564" y="3636963"/>
              <a:chExt cx="315912" cy="242888"/>
            </a:xfrm>
            <a:solidFill>
              <a:schemeClr val="accent3"/>
            </a:solidFill>
          </p:grpSpPr>
          <p:sp>
            <p:nvSpPr>
              <p:cNvPr id="40" name="Freeform: Shape 25"/>
              <p:cNvSpPr>
                <a:spLocks/>
              </p:cNvSpPr>
              <p:nvPr/>
            </p:nvSpPr>
            <p:spPr bwMode="auto">
              <a:xfrm>
                <a:off x="2849564" y="3671888"/>
                <a:ext cx="298450" cy="207963"/>
              </a:xfrm>
              <a:custGeom>
                <a:avLst/>
                <a:gdLst>
                  <a:gd name="T0" fmla="*/ 103 w 112"/>
                  <a:gd name="T1" fmla="*/ 78 h 78"/>
                  <a:gd name="T2" fmla="*/ 9 w 112"/>
                  <a:gd name="T3" fmla="*/ 78 h 78"/>
                  <a:gd name="T4" fmla="*/ 0 w 112"/>
                  <a:gd name="T5" fmla="*/ 69 h 78"/>
                  <a:gd name="T6" fmla="*/ 0 w 112"/>
                  <a:gd name="T7" fmla="*/ 8 h 78"/>
                  <a:gd name="T8" fmla="*/ 9 w 112"/>
                  <a:gd name="T9" fmla="*/ 0 h 78"/>
                  <a:gd name="T10" fmla="*/ 42 w 112"/>
                  <a:gd name="T11" fmla="*/ 0 h 78"/>
                  <a:gd name="T12" fmla="*/ 46 w 112"/>
                  <a:gd name="T13" fmla="*/ 4 h 78"/>
                  <a:gd name="T14" fmla="*/ 42 w 112"/>
                  <a:gd name="T15" fmla="*/ 8 h 78"/>
                  <a:gd name="T16" fmla="*/ 9 w 112"/>
                  <a:gd name="T17" fmla="*/ 8 h 78"/>
                  <a:gd name="T18" fmla="*/ 8 w 112"/>
                  <a:gd name="T19" fmla="*/ 8 h 78"/>
                  <a:gd name="T20" fmla="*/ 8 w 112"/>
                  <a:gd name="T21" fmla="*/ 69 h 78"/>
                  <a:gd name="T22" fmla="*/ 9 w 112"/>
                  <a:gd name="T23" fmla="*/ 70 h 78"/>
                  <a:gd name="T24" fmla="*/ 103 w 112"/>
                  <a:gd name="T25" fmla="*/ 70 h 78"/>
                  <a:gd name="T26" fmla="*/ 104 w 112"/>
                  <a:gd name="T27" fmla="*/ 69 h 78"/>
                  <a:gd name="T28" fmla="*/ 104 w 112"/>
                  <a:gd name="T29" fmla="*/ 43 h 78"/>
                  <a:gd name="T30" fmla="*/ 108 w 112"/>
                  <a:gd name="T31" fmla="*/ 39 h 78"/>
                  <a:gd name="T32" fmla="*/ 112 w 112"/>
                  <a:gd name="T33" fmla="*/ 43 h 78"/>
                  <a:gd name="T34" fmla="*/ 112 w 112"/>
                  <a:gd name="T35" fmla="*/ 69 h 78"/>
                  <a:gd name="T36" fmla="*/ 103 w 112"/>
                  <a:gd name="T3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78">
                    <a:moveTo>
                      <a:pt x="103" y="78"/>
                    </a:moveTo>
                    <a:cubicBezTo>
                      <a:pt x="9" y="78"/>
                      <a:pt x="9" y="78"/>
                      <a:pt x="9" y="78"/>
                    </a:cubicBezTo>
                    <a:cubicBezTo>
                      <a:pt x="4" y="78"/>
                      <a:pt x="0" y="74"/>
                      <a:pt x="0" y="6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1"/>
                      <a:pt x="46" y="4"/>
                    </a:cubicBezTo>
                    <a:cubicBezTo>
                      <a:pt x="46" y="6"/>
                      <a:pt x="44" y="8"/>
                      <a:pt x="4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0"/>
                      <a:pt x="8" y="70"/>
                      <a:pt x="9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3" y="70"/>
                      <a:pt x="104" y="70"/>
                      <a:pt x="104" y="69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4" y="41"/>
                      <a:pt x="105" y="39"/>
                      <a:pt x="108" y="39"/>
                    </a:cubicBezTo>
                    <a:cubicBezTo>
                      <a:pt x="110" y="39"/>
                      <a:pt x="112" y="41"/>
                      <a:pt x="112" y="43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74"/>
                      <a:pt x="108" y="78"/>
                      <a:pt x="10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40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41" name="Freeform: Shape 26"/>
              <p:cNvSpPr>
                <a:spLocks/>
              </p:cNvSpPr>
              <p:nvPr/>
            </p:nvSpPr>
            <p:spPr bwMode="auto">
              <a:xfrm>
                <a:off x="2943226" y="3636963"/>
                <a:ext cx="222250" cy="200025"/>
              </a:xfrm>
              <a:custGeom>
                <a:avLst/>
                <a:gdLst>
                  <a:gd name="T0" fmla="*/ 46 w 83"/>
                  <a:gd name="T1" fmla="*/ 58 h 75"/>
                  <a:gd name="T2" fmla="*/ 83 w 83"/>
                  <a:gd name="T3" fmla="*/ 29 h 75"/>
                  <a:gd name="T4" fmla="*/ 46 w 83"/>
                  <a:gd name="T5" fmla="*/ 0 h 75"/>
                  <a:gd name="T6" fmla="*/ 46 w 83"/>
                  <a:gd name="T7" fmla="*/ 20 h 75"/>
                  <a:gd name="T8" fmla="*/ 0 w 83"/>
                  <a:gd name="T9" fmla="*/ 75 h 75"/>
                  <a:gd name="T10" fmla="*/ 46 w 83"/>
                  <a:gd name="T11" fmla="*/ 40 h 75"/>
                  <a:gd name="T12" fmla="*/ 46 w 83"/>
                  <a:gd name="T13" fmla="*/ 5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75">
                    <a:moveTo>
                      <a:pt x="46" y="58"/>
                    </a:moveTo>
                    <a:cubicBezTo>
                      <a:pt x="83" y="29"/>
                      <a:pt x="83" y="29"/>
                      <a:pt x="83" y="2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10" y="21"/>
                      <a:pt x="0" y="38"/>
                      <a:pt x="0" y="75"/>
                    </a:cubicBezTo>
                    <a:cubicBezTo>
                      <a:pt x="15" y="43"/>
                      <a:pt x="30" y="41"/>
                      <a:pt x="46" y="40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40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sp>
          <p:nvSpPr>
            <p:cNvPr id="39" name="Freeform: Shape 24"/>
            <p:cNvSpPr/>
            <p:nvPr/>
          </p:nvSpPr>
          <p:spPr>
            <a:xfrm>
              <a:off x="7952754" y="3994423"/>
              <a:ext cx="478284" cy="44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流操作</a:t>
            </a:r>
            <a:endParaRPr lang="zh-CN" altLang="en-US" sz="3200" dirty="0"/>
          </a:p>
        </p:txBody>
      </p:sp>
      <p:grpSp>
        <p:nvGrpSpPr>
          <p:cNvPr id="53" name="Group 1"/>
          <p:cNvGrpSpPr/>
          <p:nvPr/>
        </p:nvGrpSpPr>
        <p:grpSpPr>
          <a:xfrm>
            <a:off x="6993117" y="1394949"/>
            <a:ext cx="2407651" cy="4735020"/>
            <a:chOff x="6349088" y="1250264"/>
            <a:chExt cx="2407651" cy="4735020"/>
          </a:xfrm>
        </p:grpSpPr>
        <p:sp>
          <p:nvSpPr>
            <p:cNvPr id="54" name="Rectangle 49"/>
            <p:cNvSpPr>
              <a:spLocks/>
            </p:cNvSpPr>
            <p:nvPr/>
          </p:nvSpPr>
          <p:spPr bwMode="auto">
            <a:xfrm>
              <a:off x="6349088" y="4836487"/>
              <a:ext cx="1819791" cy="11487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5" name="Oval 52"/>
            <p:cNvSpPr/>
            <p:nvPr/>
          </p:nvSpPr>
          <p:spPr>
            <a:xfrm flipH="1">
              <a:off x="7607942" y="4836486"/>
              <a:ext cx="1148797" cy="1148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6" name="Oval 48"/>
            <p:cNvSpPr/>
            <p:nvPr/>
          </p:nvSpPr>
          <p:spPr>
            <a:xfrm flipH="1">
              <a:off x="7733289" y="4964175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7" name="Rectangle 43"/>
            <p:cNvSpPr>
              <a:spLocks/>
            </p:cNvSpPr>
            <p:nvPr/>
          </p:nvSpPr>
          <p:spPr bwMode="auto">
            <a:xfrm>
              <a:off x="6349088" y="3643820"/>
              <a:ext cx="1819791" cy="11487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8" name="Oval 46"/>
            <p:cNvSpPr/>
            <p:nvPr/>
          </p:nvSpPr>
          <p:spPr>
            <a:xfrm flipH="1">
              <a:off x="7607942" y="3644301"/>
              <a:ext cx="1148797" cy="1148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59" name="Oval 42"/>
            <p:cNvSpPr/>
            <p:nvPr/>
          </p:nvSpPr>
          <p:spPr>
            <a:xfrm flipH="1">
              <a:off x="7733289" y="3766345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0" name="Rectangle 37"/>
            <p:cNvSpPr>
              <a:spLocks/>
            </p:cNvSpPr>
            <p:nvPr/>
          </p:nvSpPr>
          <p:spPr bwMode="auto">
            <a:xfrm>
              <a:off x="6349088" y="2448413"/>
              <a:ext cx="1819791" cy="11460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1" name="Oval 40"/>
            <p:cNvSpPr/>
            <p:nvPr/>
          </p:nvSpPr>
          <p:spPr>
            <a:xfrm flipH="1">
              <a:off x="7607942" y="2451998"/>
              <a:ext cx="1148797" cy="1148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2" name="Oval 36"/>
            <p:cNvSpPr/>
            <p:nvPr/>
          </p:nvSpPr>
          <p:spPr>
            <a:xfrm flipH="1">
              <a:off x="7733289" y="2570221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3" name="Rectangle 31"/>
            <p:cNvSpPr>
              <a:spLocks/>
            </p:cNvSpPr>
            <p:nvPr/>
          </p:nvSpPr>
          <p:spPr bwMode="auto">
            <a:xfrm>
              <a:off x="6349088" y="1250264"/>
              <a:ext cx="1819791" cy="11487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4" name="Oval 34"/>
            <p:cNvSpPr/>
            <p:nvPr/>
          </p:nvSpPr>
          <p:spPr>
            <a:xfrm flipH="1">
              <a:off x="7607942" y="1250264"/>
              <a:ext cx="1148797" cy="1148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5" name="Oval 30"/>
            <p:cNvSpPr/>
            <p:nvPr/>
          </p:nvSpPr>
          <p:spPr>
            <a:xfrm flipH="1">
              <a:off x="7733289" y="1372390"/>
              <a:ext cx="898105" cy="898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6" name="TextBox 16"/>
            <p:cNvSpPr txBox="1">
              <a:spLocks/>
            </p:cNvSpPr>
            <p:nvPr/>
          </p:nvSpPr>
          <p:spPr>
            <a:xfrm flipH="1">
              <a:off x="6479712" y="1592796"/>
              <a:ext cx="1460604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映射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7" name="TextBox 17"/>
            <p:cNvSpPr txBox="1">
              <a:spLocks/>
            </p:cNvSpPr>
            <p:nvPr/>
          </p:nvSpPr>
          <p:spPr>
            <a:xfrm flipH="1">
              <a:off x="6479712" y="2772593"/>
              <a:ext cx="1440183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查找和匹配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8" name="TextBox 18"/>
            <p:cNvSpPr txBox="1">
              <a:spLocks/>
            </p:cNvSpPr>
            <p:nvPr/>
          </p:nvSpPr>
          <p:spPr>
            <a:xfrm flipH="1">
              <a:off x="6479712" y="3963864"/>
              <a:ext cx="1460604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原始类型</a:t>
              </a:r>
              <a:endParaRPr lang="en-US" altLang="zh-CN" sz="1600" b="1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流特化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69" name="TextBox 19"/>
            <p:cNvSpPr txBox="1">
              <a:spLocks/>
            </p:cNvSpPr>
            <p:nvPr/>
          </p:nvSpPr>
          <p:spPr>
            <a:xfrm flipH="1">
              <a:off x="6479710" y="5143662"/>
              <a:ext cx="1600190" cy="55828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构建流</a:t>
              </a:r>
              <a:endParaRPr lang="zh-CN" altLang="en-US" sz="16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70" name="Freeform: Shape 21"/>
            <p:cNvSpPr>
              <a:spLocks/>
            </p:cNvSpPr>
            <p:nvPr/>
          </p:nvSpPr>
          <p:spPr bwMode="auto">
            <a:xfrm>
              <a:off x="7919897" y="2729947"/>
              <a:ext cx="542861" cy="566721"/>
            </a:xfrm>
            <a:custGeom>
              <a:avLst/>
              <a:gdLst>
                <a:gd name="T0" fmla="*/ 3 w 77"/>
                <a:gd name="T1" fmla="*/ 30 h 77"/>
                <a:gd name="T2" fmla="*/ 30 w 77"/>
                <a:gd name="T3" fmla="*/ 5 h 77"/>
                <a:gd name="T4" fmla="*/ 7 w 77"/>
                <a:gd name="T5" fmla="*/ 31 h 77"/>
                <a:gd name="T6" fmla="*/ 71 w 77"/>
                <a:gd name="T7" fmla="*/ 31 h 77"/>
                <a:gd name="T8" fmla="*/ 74 w 77"/>
                <a:gd name="T9" fmla="*/ 30 h 77"/>
                <a:gd name="T10" fmla="*/ 47 w 77"/>
                <a:gd name="T11" fmla="*/ 5 h 77"/>
                <a:gd name="T12" fmla="*/ 71 w 77"/>
                <a:gd name="T13" fmla="*/ 31 h 77"/>
                <a:gd name="T14" fmla="*/ 72 w 77"/>
                <a:gd name="T15" fmla="*/ 43 h 77"/>
                <a:gd name="T16" fmla="*/ 61 w 77"/>
                <a:gd name="T17" fmla="*/ 40 h 77"/>
                <a:gd name="T18" fmla="*/ 55 w 77"/>
                <a:gd name="T19" fmla="*/ 61 h 77"/>
                <a:gd name="T20" fmla="*/ 40 w 77"/>
                <a:gd name="T21" fmla="*/ 68 h 77"/>
                <a:gd name="T22" fmla="*/ 39 w 77"/>
                <a:gd name="T23" fmla="*/ 77 h 77"/>
                <a:gd name="T24" fmla="*/ 38 w 77"/>
                <a:gd name="T25" fmla="*/ 68 h 77"/>
                <a:gd name="T26" fmla="*/ 22 w 77"/>
                <a:gd name="T27" fmla="*/ 61 h 77"/>
                <a:gd name="T28" fmla="*/ 16 w 77"/>
                <a:gd name="T29" fmla="*/ 40 h 77"/>
                <a:gd name="T30" fmla="*/ 5 w 77"/>
                <a:gd name="T31" fmla="*/ 43 h 77"/>
                <a:gd name="T32" fmla="*/ 5 w 77"/>
                <a:gd name="T33" fmla="*/ 34 h 77"/>
                <a:gd name="T34" fmla="*/ 16 w 77"/>
                <a:gd name="T35" fmla="*/ 38 h 77"/>
                <a:gd name="T36" fmla="*/ 22 w 77"/>
                <a:gd name="T37" fmla="*/ 16 h 77"/>
                <a:gd name="T38" fmla="*/ 38 w 77"/>
                <a:gd name="T39" fmla="*/ 9 h 77"/>
                <a:gd name="T40" fmla="*/ 39 w 77"/>
                <a:gd name="T41" fmla="*/ 0 h 77"/>
                <a:gd name="T42" fmla="*/ 40 w 77"/>
                <a:gd name="T43" fmla="*/ 9 h 77"/>
                <a:gd name="T44" fmla="*/ 55 w 77"/>
                <a:gd name="T45" fmla="*/ 16 h 77"/>
                <a:gd name="T46" fmla="*/ 61 w 77"/>
                <a:gd name="T47" fmla="*/ 38 h 77"/>
                <a:gd name="T48" fmla="*/ 72 w 77"/>
                <a:gd name="T49" fmla="*/ 34 h 77"/>
                <a:gd name="T50" fmla="*/ 39 w 77"/>
                <a:gd name="T51" fmla="*/ 8 h 77"/>
                <a:gd name="T52" fmla="*/ 39 w 77"/>
                <a:gd name="T53" fmla="*/ 2 h 77"/>
                <a:gd name="T54" fmla="*/ 39 w 77"/>
                <a:gd name="T55" fmla="*/ 8 h 77"/>
                <a:gd name="T56" fmla="*/ 5 w 77"/>
                <a:gd name="T57" fmla="*/ 36 h 77"/>
                <a:gd name="T58" fmla="*/ 5 w 77"/>
                <a:gd name="T59" fmla="*/ 41 h 77"/>
                <a:gd name="T60" fmla="*/ 39 w 77"/>
                <a:gd name="T61" fmla="*/ 70 h 77"/>
                <a:gd name="T62" fmla="*/ 39 w 77"/>
                <a:gd name="T63" fmla="*/ 75 h 77"/>
                <a:gd name="T64" fmla="*/ 39 w 77"/>
                <a:gd name="T65" fmla="*/ 70 h 77"/>
                <a:gd name="T66" fmla="*/ 52 w 77"/>
                <a:gd name="T67" fmla="*/ 47 h 77"/>
                <a:gd name="T68" fmla="*/ 42 w 77"/>
                <a:gd name="T69" fmla="*/ 39 h 77"/>
                <a:gd name="T70" fmla="*/ 46 w 77"/>
                <a:gd name="T71" fmla="*/ 33 h 77"/>
                <a:gd name="T72" fmla="*/ 45 w 77"/>
                <a:gd name="T73" fmla="*/ 30 h 77"/>
                <a:gd name="T74" fmla="*/ 32 w 77"/>
                <a:gd name="T75" fmla="*/ 30 h 77"/>
                <a:gd name="T76" fmla="*/ 31 w 77"/>
                <a:gd name="T77" fmla="*/ 33 h 77"/>
                <a:gd name="T78" fmla="*/ 35 w 77"/>
                <a:gd name="T79" fmla="*/ 39 h 77"/>
                <a:gd name="T80" fmla="*/ 25 w 77"/>
                <a:gd name="T81" fmla="*/ 47 h 77"/>
                <a:gd name="T82" fmla="*/ 55 w 77"/>
                <a:gd name="T83" fmla="*/ 54 h 77"/>
                <a:gd name="T84" fmla="*/ 72 w 77"/>
                <a:gd name="T85" fmla="*/ 36 h 77"/>
                <a:gd name="T86" fmla="*/ 72 w 77"/>
                <a:gd name="T87" fmla="*/ 41 h 77"/>
                <a:gd name="T88" fmla="*/ 71 w 77"/>
                <a:gd name="T89" fmla="*/ 47 h 77"/>
                <a:gd name="T90" fmla="*/ 47 w 77"/>
                <a:gd name="T91" fmla="*/ 73 h 77"/>
                <a:gd name="T92" fmla="*/ 74 w 77"/>
                <a:gd name="T93" fmla="*/ 47 h 77"/>
                <a:gd name="T94" fmla="*/ 71 w 77"/>
                <a:gd name="T95" fmla="*/ 47 h 77"/>
                <a:gd name="T96" fmla="*/ 5 w 77"/>
                <a:gd name="T97" fmla="*/ 47 h 77"/>
                <a:gd name="T98" fmla="*/ 30 w 77"/>
                <a:gd name="T99" fmla="*/ 74 h 77"/>
                <a:gd name="T100" fmla="*/ 30 w 77"/>
                <a:gd name="T101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" h="77">
                  <a:moveTo>
                    <a:pt x="5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7" y="17"/>
                    <a:pt x="17" y="7"/>
                    <a:pt x="30" y="4"/>
                  </a:cubicBezTo>
                  <a:cubicBezTo>
                    <a:pt x="30" y="4"/>
                    <a:pt x="30" y="4"/>
                    <a:pt x="30" y="5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19" y="10"/>
                    <a:pt x="9" y="19"/>
                    <a:pt x="7" y="31"/>
                  </a:cubicBezTo>
                  <a:cubicBezTo>
                    <a:pt x="6" y="30"/>
                    <a:pt x="5" y="30"/>
                    <a:pt x="5" y="30"/>
                  </a:cubicBezTo>
                  <a:close/>
                  <a:moveTo>
                    <a:pt x="71" y="31"/>
                  </a:moveTo>
                  <a:cubicBezTo>
                    <a:pt x="71" y="30"/>
                    <a:pt x="72" y="30"/>
                    <a:pt x="72" y="30"/>
                  </a:cubicBezTo>
                  <a:cubicBezTo>
                    <a:pt x="73" y="30"/>
                    <a:pt x="73" y="30"/>
                    <a:pt x="74" y="30"/>
                  </a:cubicBezTo>
                  <a:cubicBezTo>
                    <a:pt x="70" y="17"/>
                    <a:pt x="60" y="7"/>
                    <a:pt x="47" y="4"/>
                  </a:cubicBezTo>
                  <a:cubicBezTo>
                    <a:pt x="47" y="4"/>
                    <a:pt x="47" y="4"/>
                    <a:pt x="47" y="5"/>
                  </a:cubicBezTo>
                  <a:cubicBezTo>
                    <a:pt x="47" y="5"/>
                    <a:pt x="47" y="6"/>
                    <a:pt x="47" y="7"/>
                  </a:cubicBezTo>
                  <a:cubicBezTo>
                    <a:pt x="58" y="10"/>
                    <a:pt x="68" y="19"/>
                    <a:pt x="71" y="31"/>
                  </a:cubicBezTo>
                  <a:close/>
                  <a:moveTo>
                    <a:pt x="77" y="39"/>
                  </a:moveTo>
                  <a:cubicBezTo>
                    <a:pt x="77" y="41"/>
                    <a:pt x="75" y="43"/>
                    <a:pt x="72" y="43"/>
                  </a:cubicBezTo>
                  <a:cubicBezTo>
                    <a:pt x="70" y="43"/>
                    <a:pt x="68" y="42"/>
                    <a:pt x="68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8"/>
                    <a:pt x="58" y="61"/>
                    <a:pt x="55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2" y="68"/>
                    <a:pt x="43" y="70"/>
                    <a:pt x="43" y="73"/>
                  </a:cubicBezTo>
                  <a:cubicBezTo>
                    <a:pt x="43" y="75"/>
                    <a:pt x="41" y="77"/>
                    <a:pt x="39" y="77"/>
                  </a:cubicBezTo>
                  <a:cubicBezTo>
                    <a:pt x="36" y="77"/>
                    <a:pt x="34" y="75"/>
                    <a:pt x="34" y="73"/>
                  </a:cubicBezTo>
                  <a:cubicBezTo>
                    <a:pt x="34" y="70"/>
                    <a:pt x="35" y="68"/>
                    <a:pt x="38" y="68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19" y="61"/>
                    <a:pt x="16" y="58"/>
                    <a:pt x="16" y="5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2"/>
                    <a:pt x="7" y="43"/>
                    <a:pt x="5" y="43"/>
                  </a:cubicBezTo>
                  <a:cubicBezTo>
                    <a:pt x="2" y="43"/>
                    <a:pt x="0" y="41"/>
                    <a:pt x="0" y="39"/>
                  </a:cubicBezTo>
                  <a:cubicBezTo>
                    <a:pt x="0" y="36"/>
                    <a:pt x="2" y="34"/>
                    <a:pt x="5" y="34"/>
                  </a:cubicBezTo>
                  <a:cubicBezTo>
                    <a:pt x="7" y="34"/>
                    <a:pt x="9" y="36"/>
                    <a:pt x="9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5" y="9"/>
                    <a:pt x="34" y="7"/>
                    <a:pt x="34" y="5"/>
                  </a:cubicBezTo>
                  <a:cubicBezTo>
                    <a:pt x="34" y="2"/>
                    <a:pt x="36" y="0"/>
                    <a:pt x="39" y="0"/>
                  </a:cubicBezTo>
                  <a:cubicBezTo>
                    <a:pt x="41" y="0"/>
                    <a:pt x="43" y="2"/>
                    <a:pt x="43" y="5"/>
                  </a:cubicBezTo>
                  <a:cubicBezTo>
                    <a:pt x="43" y="7"/>
                    <a:pt x="42" y="9"/>
                    <a:pt x="40" y="9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8" y="16"/>
                    <a:pt x="61" y="19"/>
                    <a:pt x="61" y="22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6"/>
                    <a:pt x="70" y="34"/>
                    <a:pt x="72" y="34"/>
                  </a:cubicBezTo>
                  <a:cubicBezTo>
                    <a:pt x="75" y="34"/>
                    <a:pt x="77" y="36"/>
                    <a:pt x="77" y="39"/>
                  </a:cubicBezTo>
                  <a:close/>
                  <a:moveTo>
                    <a:pt x="39" y="8"/>
                  </a:moveTo>
                  <a:cubicBezTo>
                    <a:pt x="40" y="8"/>
                    <a:pt x="41" y="6"/>
                    <a:pt x="41" y="5"/>
                  </a:cubicBezTo>
                  <a:cubicBezTo>
                    <a:pt x="41" y="3"/>
                    <a:pt x="40" y="2"/>
                    <a:pt x="39" y="2"/>
                  </a:cubicBezTo>
                  <a:cubicBezTo>
                    <a:pt x="37" y="2"/>
                    <a:pt x="36" y="3"/>
                    <a:pt x="36" y="5"/>
                  </a:cubicBezTo>
                  <a:cubicBezTo>
                    <a:pt x="36" y="6"/>
                    <a:pt x="37" y="8"/>
                    <a:pt x="39" y="8"/>
                  </a:cubicBezTo>
                  <a:close/>
                  <a:moveTo>
                    <a:pt x="7" y="39"/>
                  </a:moveTo>
                  <a:cubicBezTo>
                    <a:pt x="7" y="37"/>
                    <a:pt x="6" y="36"/>
                    <a:pt x="5" y="36"/>
                  </a:cubicBezTo>
                  <a:cubicBezTo>
                    <a:pt x="3" y="36"/>
                    <a:pt x="2" y="37"/>
                    <a:pt x="2" y="39"/>
                  </a:cubicBezTo>
                  <a:cubicBezTo>
                    <a:pt x="2" y="40"/>
                    <a:pt x="3" y="41"/>
                    <a:pt x="5" y="41"/>
                  </a:cubicBezTo>
                  <a:cubicBezTo>
                    <a:pt x="6" y="41"/>
                    <a:pt x="7" y="40"/>
                    <a:pt x="7" y="39"/>
                  </a:cubicBezTo>
                  <a:close/>
                  <a:moveTo>
                    <a:pt x="39" y="70"/>
                  </a:moveTo>
                  <a:cubicBezTo>
                    <a:pt x="37" y="70"/>
                    <a:pt x="36" y="71"/>
                    <a:pt x="36" y="73"/>
                  </a:cubicBezTo>
                  <a:cubicBezTo>
                    <a:pt x="36" y="74"/>
                    <a:pt x="37" y="75"/>
                    <a:pt x="39" y="75"/>
                  </a:cubicBezTo>
                  <a:cubicBezTo>
                    <a:pt x="40" y="75"/>
                    <a:pt x="41" y="74"/>
                    <a:pt x="41" y="73"/>
                  </a:cubicBezTo>
                  <a:cubicBezTo>
                    <a:pt x="41" y="71"/>
                    <a:pt x="40" y="70"/>
                    <a:pt x="39" y="70"/>
                  </a:cubicBezTo>
                  <a:close/>
                  <a:moveTo>
                    <a:pt x="55" y="54"/>
                  </a:moveTo>
                  <a:cubicBezTo>
                    <a:pt x="55" y="54"/>
                    <a:pt x="54" y="49"/>
                    <a:pt x="52" y="47"/>
                  </a:cubicBezTo>
                  <a:cubicBezTo>
                    <a:pt x="51" y="45"/>
                    <a:pt x="44" y="44"/>
                    <a:pt x="43" y="43"/>
                  </a:cubicBezTo>
                  <a:cubicBezTo>
                    <a:pt x="42" y="42"/>
                    <a:pt x="42" y="40"/>
                    <a:pt x="42" y="39"/>
                  </a:cubicBezTo>
                  <a:cubicBezTo>
                    <a:pt x="43" y="38"/>
                    <a:pt x="44" y="37"/>
                    <a:pt x="44" y="35"/>
                  </a:cubicBezTo>
                  <a:cubicBezTo>
                    <a:pt x="45" y="35"/>
                    <a:pt x="45" y="34"/>
                    <a:pt x="46" y="33"/>
                  </a:cubicBezTo>
                  <a:cubicBezTo>
                    <a:pt x="46" y="32"/>
                    <a:pt x="45" y="32"/>
                    <a:pt x="45" y="31"/>
                  </a:cubicBezTo>
                  <a:cubicBezTo>
                    <a:pt x="45" y="31"/>
                    <a:pt x="45" y="31"/>
                    <a:pt x="45" y="30"/>
                  </a:cubicBezTo>
                  <a:cubicBezTo>
                    <a:pt x="45" y="26"/>
                    <a:pt x="42" y="23"/>
                    <a:pt x="39" y="23"/>
                  </a:cubicBezTo>
                  <a:cubicBezTo>
                    <a:pt x="35" y="23"/>
                    <a:pt x="32" y="26"/>
                    <a:pt x="3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2"/>
                    <a:pt x="31" y="33"/>
                  </a:cubicBezTo>
                  <a:cubicBezTo>
                    <a:pt x="32" y="34"/>
                    <a:pt x="32" y="35"/>
                    <a:pt x="33" y="35"/>
                  </a:cubicBezTo>
                  <a:cubicBezTo>
                    <a:pt x="33" y="37"/>
                    <a:pt x="34" y="38"/>
                    <a:pt x="35" y="39"/>
                  </a:cubicBezTo>
                  <a:cubicBezTo>
                    <a:pt x="35" y="40"/>
                    <a:pt x="35" y="42"/>
                    <a:pt x="34" y="43"/>
                  </a:cubicBezTo>
                  <a:cubicBezTo>
                    <a:pt x="34" y="44"/>
                    <a:pt x="26" y="45"/>
                    <a:pt x="25" y="47"/>
                  </a:cubicBezTo>
                  <a:cubicBezTo>
                    <a:pt x="24" y="49"/>
                    <a:pt x="22" y="54"/>
                    <a:pt x="22" y="54"/>
                  </a:cubicBezTo>
                  <a:lnTo>
                    <a:pt x="55" y="54"/>
                  </a:lnTo>
                  <a:close/>
                  <a:moveTo>
                    <a:pt x="75" y="39"/>
                  </a:moveTo>
                  <a:cubicBezTo>
                    <a:pt x="75" y="37"/>
                    <a:pt x="74" y="36"/>
                    <a:pt x="72" y="36"/>
                  </a:cubicBezTo>
                  <a:cubicBezTo>
                    <a:pt x="71" y="36"/>
                    <a:pt x="70" y="37"/>
                    <a:pt x="70" y="39"/>
                  </a:cubicBezTo>
                  <a:cubicBezTo>
                    <a:pt x="70" y="40"/>
                    <a:pt x="71" y="41"/>
                    <a:pt x="72" y="41"/>
                  </a:cubicBezTo>
                  <a:cubicBezTo>
                    <a:pt x="74" y="41"/>
                    <a:pt x="75" y="40"/>
                    <a:pt x="75" y="39"/>
                  </a:cubicBezTo>
                  <a:close/>
                  <a:moveTo>
                    <a:pt x="71" y="47"/>
                  </a:moveTo>
                  <a:cubicBezTo>
                    <a:pt x="68" y="58"/>
                    <a:pt x="58" y="68"/>
                    <a:pt x="47" y="71"/>
                  </a:cubicBezTo>
                  <a:cubicBezTo>
                    <a:pt x="47" y="71"/>
                    <a:pt x="47" y="72"/>
                    <a:pt x="47" y="73"/>
                  </a:cubicBezTo>
                  <a:cubicBezTo>
                    <a:pt x="47" y="73"/>
                    <a:pt x="47" y="73"/>
                    <a:pt x="47" y="74"/>
                  </a:cubicBezTo>
                  <a:cubicBezTo>
                    <a:pt x="60" y="71"/>
                    <a:pt x="70" y="60"/>
                    <a:pt x="74" y="47"/>
                  </a:cubicBezTo>
                  <a:cubicBezTo>
                    <a:pt x="73" y="47"/>
                    <a:pt x="73" y="47"/>
                    <a:pt x="72" y="47"/>
                  </a:cubicBezTo>
                  <a:cubicBezTo>
                    <a:pt x="72" y="47"/>
                    <a:pt x="71" y="47"/>
                    <a:pt x="71" y="47"/>
                  </a:cubicBezTo>
                  <a:close/>
                  <a:moveTo>
                    <a:pt x="7" y="47"/>
                  </a:move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7"/>
                    <a:pt x="3" y="47"/>
                  </a:cubicBezTo>
                  <a:cubicBezTo>
                    <a:pt x="7" y="60"/>
                    <a:pt x="17" y="71"/>
                    <a:pt x="30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19" y="68"/>
                    <a:pt x="9" y="58"/>
                    <a:pt x="7" y="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71" name="Freeform: Shape 22"/>
            <p:cNvSpPr>
              <a:spLocks/>
            </p:cNvSpPr>
            <p:nvPr/>
          </p:nvSpPr>
          <p:spPr bwMode="auto">
            <a:xfrm>
              <a:off x="7950031" y="5180796"/>
              <a:ext cx="498634" cy="495178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grpSp>
          <p:nvGrpSpPr>
            <p:cNvPr id="72" name="Group 23"/>
            <p:cNvGrpSpPr/>
            <p:nvPr/>
          </p:nvGrpSpPr>
          <p:grpSpPr>
            <a:xfrm>
              <a:off x="7957065" y="1628845"/>
              <a:ext cx="471871" cy="362798"/>
              <a:chOff x="2849564" y="3636963"/>
              <a:chExt cx="315912" cy="242888"/>
            </a:xfrm>
            <a:solidFill>
              <a:schemeClr val="accent3"/>
            </a:solidFill>
          </p:grpSpPr>
          <p:sp>
            <p:nvSpPr>
              <p:cNvPr id="74" name="Freeform: Shape 25"/>
              <p:cNvSpPr>
                <a:spLocks/>
              </p:cNvSpPr>
              <p:nvPr/>
            </p:nvSpPr>
            <p:spPr bwMode="auto">
              <a:xfrm>
                <a:off x="2849564" y="3671888"/>
                <a:ext cx="298450" cy="207963"/>
              </a:xfrm>
              <a:custGeom>
                <a:avLst/>
                <a:gdLst>
                  <a:gd name="T0" fmla="*/ 103 w 112"/>
                  <a:gd name="T1" fmla="*/ 78 h 78"/>
                  <a:gd name="T2" fmla="*/ 9 w 112"/>
                  <a:gd name="T3" fmla="*/ 78 h 78"/>
                  <a:gd name="T4" fmla="*/ 0 w 112"/>
                  <a:gd name="T5" fmla="*/ 69 h 78"/>
                  <a:gd name="T6" fmla="*/ 0 w 112"/>
                  <a:gd name="T7" fmla="*/ 8 h 78"/>
                  <a:gd name="T8" fmla="*/ 9 w 112"/>
                  <a:gd name="T9" fmla="*/ 0 h 78"/>
                  <a:gd name="T10" fmla="*/ 42 w 112"/>
                  <a:gd name="T11" fmla="*/ 0 h 78"/>
                  <a:gd name="T12" fmla="*/ 46 w 112"/>
                  <a:gd name="T13" fmla="*/ 4 h 78"/>
                  <a:gd name="T14" fmla="*/ 42 w 112"/>
                  <a:gd name="T15" fmla="*/ 8 h 78"/>
                  <a:gd name="T16" fmla="*/ 9 w 112"/>
                  <a:gd name="T17" fmla="*/ 8 h 78"/>
                  <a:gd name="T18" fmla="*/ 8 w 112"/>
                  <a:gd name="T19" fmla="*/ 8 h 78"/>
                  <a:gd name="T20" fmla="*/ 8 w 112"/>
                  <a:gd name="T21" fmla="*/ 69 h 78"/>
                  <a:gd name="T22" fmla="*/ 9 w 112"/>
                  <a:gd name="T23" fmla="*/ 70 h 78"/>
                  <a:gd name="T24" fmla="*/ 103 w 112"/>
                  <a:gd name="T25" fmla="*/ 70 h 78"/>
                  <a:gd name="T26" fmla="*/ 104 w 112"/>
                  <a:gd name="T27" fmla="*/ 69 h 78"/>
                  <a:gd name="T28" fmla="*/ 104 w 112"/>
                  <a:gd name="T29" fmla="*/ 43 h 78"/>
                  <a:gd name="T30" fmla="*/ 108 w 112"/>
                  <a:gd name="T31" fmla="*/ 39 h 78"/>
                  <a:gd name="T32" fmla="*/ 112 w 112"/>
                  <a:gd name="T33" fmla="*/ 43 h 78"/>
                  <a:gd name="T34" fmla="*/ 112 w 112"/>
                  <a:gd name="T35" fmla="*/ 69 h 78"/>
                  <a:gd name="T36" fmla="*/ 103 w 112"/>
                  <a:gd name="T3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78">
                    <a:moveTo>
                      <a:pt x="103" y="78"/>
                    </a:moveTo>
                    <a:cubicBezTo>
                      <a:pt x="9" y="78"/>
                      <a:pt x="9" y="78"/>
                      <a:pt x="9" y="78"/>
                    </a:cubicBezTo>
                    <a:cubicBezTo>
                      <a:pt x="4" y="78"/>
                      <a:pt x="0" y="74"/>
                      <a:pt x="0" y="6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1"/>
                      <a:pt x="46" y="4"/>
                    </a:cubicBezTo>
                    <a:cubicBezTo>
                      <a:pt x="46" y="6"/>
                      <a:pt x="44" y="8"/>
                      <a:pt x="4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0"/>
                      <a:pt x="8" y="70"/>
                      <a:pt x="9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3" y="70"/>
                      <a:pt x="104" y="70"/>
                      <a:pt x="104" y="69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4" y="41"/>
                      <a:pt x="105" y="39"/>
                      <a:pt x="108" y="39"/>
                    </a:cubicBezTo>
                    <a:cubicBezTo>
                      <a:pt x="110" y="39"/>
                      <a:pt x="112" y="41"/>
                      <a:pt x="112" y="43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74"/>
                      <a:pt x="108" y="78"/>
                      <a:pt x="10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40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sp>
            <p:nvSpPr>
              <p:cNvPr id="75" name="Freeform: Shape 26"/>
              <p:cNvSpPr>
                <a:spLocks/>
              </p:cNvSpPr>
              <p:nvPr/>
            </p:nvSpPr>
            <p:spPr bwMode="auto">
              <a:xfrm>
                <a:off x="2943226" y="3636963"/>
                <a:ext cx="222250" cy="200025"/>
              </a:xfrm>
              <a:custGeom>
                <a:avLst/>
                <a:gdLst>
                  <a:gd name="T0" fmla="*/ 46 w 83"/>
                  <a:gd name="T1" fmla="*/ 58 h 75"/>
                  <a:gd name="T2" fmla="*/ 83 w 83"/>
                  <a:gd name="T3" fmla="*/ 29 h 75"/>
                  <a:gd name="T4" fmla="*/ 46 w 83"/>
                  <a:gd name="T5" fmla="*/ 0 h 75"/>
                  <a:gd name="T6" fmla="*/ 46 w 83"/>
                  <a:gd name="T7" fmla="*/ 20 h 75"/>
                  <a:gd name="T8" fmla="*/ 0 w 83"/>
                  <a:gd name="T9" fmla="*/ 75 h 75"/>
                  <a:gd name="T10" fmla="*/ 46 w 83"/>
                  <a:gd name="T11" fmla="*/ 40 h 75"/>
                  <a:gd name="T12" fmla="*/ 46 w 83"/>
                  <a:gd name="T13" fmla="*/ 5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75">
                    <a:moveTo>
                      <a:pt x="46" y="58"/>
                    </a:moveTo>
                    <a:cubicBezTo>
                      <a:pt x="83" y="29"/>
                      <a:pt x="83" y="29"/>
                      <a:pt x="83" y="2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10" y="21"/>
                      <a:pt x="0" y="38"/>
                      <a:pt x="0" y="75"/>
                    </a:cubicBezTo>
                    <a:cubicBezTo>
                      <a:pt x="15" y="43"/>
                      <a:pt x="30" y="41"/>
                      <a:pt x="46" y="40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40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</p:grpSp>
        <p:sp>
          <p:nvSpPr>
            <p:cNvPr id="73" name="Freeform: Shape 24"/>
            <p:cNvSpPr/>
            <p:nvPr/>
          </p:nvSpPr>
          <p:spPr>
            <a:xfrm>
              <a:off x="7952754" y="3994423"/>
              <a:ext cx="478284" cy="44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46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筛选和</a:t>
            </a:r>
            <a:r>
              <a:rPr lang="zh-CN" altLang="en-US" sz="3200" b="1" dirty="0" smtClean="0"/>
              <a:t>切片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 filter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452282" y="1357522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filter</a:t>
            </a:r>
            <a:r>
              <a:rPr lang="zh-CN" altLang="en-US" dirty="0"/>
              <a:t>操作会接受一个谓词作为参数</a:t>
            </a:r>
            <a:r>
              <a:rPr lang="en-US" altLang="zh-CN" dirty="0"/>
              <a:t>,</a:t>
            </a:r>
            <a:r>
              <a:rPr lang="zh-CN" altLang="en-US" dirty="0"/>
              <a:t>并返回一个包括所有符合谓词元素的流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82" y="1718209"/>
            <a:ext cx="9560859" cy="39385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6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筛选和</a:t>
            </a:r>
            <a:r>
              <a:rPr lang="zh-CN" altLang="en-US" sz="3200" b="1" dirty="0" smtClean="0"/>
              <a:t>切片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 distinct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452282" y="1398263"/>
            <a:ext cx="831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distinct</a:t>
            </a:r>
            <a:r>
              <a:rPr lang="zh-CN" altLang="en-US" dirty="0"/>
              <a:t>返回一个元素各异</a:t>
            </a:r>
            <a:r>
              <a:rPr lang="en-US" altLang="zh-CN" dirty="0"/>
              <a:t>(</a:t>
            </a:r>
            <a:r>
              <a:rPr lang="zh-CN" altLang="en-US" dirty="0"/>
              <a:t>根据流所生成元素的</a:t>
            </a:r>
            <a:r>
              <a:rPr lang="en-US" altLang="zh-CN" dirty="0" err="1"/>
              <a:t>hashCode</a:t>
            </a:r>
            <a:r>
              <a:rPr lang="zh-CN" altLang="en-US" dirty="0"/>
              <a:t>和</a:t>
            </a:r>
            <a:r>
              <a:rPr lang="en-US" altLang="zh-CN" dirty="0"/>
              <a:t>equals</a:t>
            </a:r>
            <a:r>
              <a:rPr lang="zh-CN" altLang="en-US" dirty="0"/>
              <a:t>方法实现</a:t>
            </a:r>
            <a:r>
              <a:rPr lang="en-US" altLang="zh-CN" dirty="0"/>
              <a:t>)</a:t>
            </a:r>
            <a:r>
              <a:rPr lang="zh-CN" altLang="en-US" dirty="0"/>
              <a:t>的流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82" y="1973872"/>
            <a:ext cx="9722224" cy="3340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6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筛选和</a:t>
            </a:r>
            <a:r>
              <a:rPr lang="zh-CN" altLang="en-US" sz="3200" b="1" dirty="0" smtClean="0"/>
              <a:t>切片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 limit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963271" y="1366798"/>
            <a:ext cx="7181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limit</a:t>
            </a:r>
            <a:r>
              <a:rPr lang="zh-CN" altLang="en-US" dirty="0"/>
              <a:t>方法返回一个不超过给定长度的流</a:t>
            </a:r>
            <a:r>
              <a:rPr lang="en-US" altLang="zh-CN" dirty="0"/>
              <a:t>.</a:t>
            </a:r>
            <a:r>
              <a:rPr lang="zh-CN" altLang="en-US" dirty="0"/>
              <a:t>所需长度作为参数传递给</a:t>
            </a:r>
            <a:r>
              <a:rPr lang="en-US" altLang="zh-CN" dirty="0"/>
              <a:t>limit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如果</a:t>
            </a:r>
            <a:r>
              <a:rPr lang="zh-CN" altLang="en-US" dirty="0"/>
              <a:t>流是有序的</a:t>
            </a:r>
            <a:r>
              <a:rPr lang="en-US" altLang="zh-CN" dirty="0"/>
              <a:t>,</a:t>
            </a:r>
            <a:r>
              <a:rPr lang="zh-CN" altLang="en-US" dirty="0"/>
              <a:t>则会返回前</a:t>
            </a:r>
            <a:r>
              <a:rPr lang="en-US" altLang="zh-CN" dirty="0"/>
              <a:t>n</a:t>
            </a:r>
            <a:r>
              <a:rPr lang="zh-CN" altLang="en-US" dirty="0"/>
              <a:t>个元素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zh-CN" altLang="en-US" dirty="0" smtClean="0"/>
              <a:t>会</a:t>
            </a:r>
            <a:r>
              <a:rPr lang="zh-CN" altLang="en-US" dirty="0"/>
              <a:t>短路即获取到足够的</a:t>
            </a:r>
            <a:r>
              <a:rPr lang="en-US" altLang="zh-CN" dirty="0"/>
              <a:t>limit</a:t>
            </a:r>
            <a:r>
              <a:rPr lang="zh-CN" altLang="en-US" dirty="0"/>
              <a:t>值后流不在继续内循环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259" y="2464940"/>
            <a:ext cx="9329376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3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筛选和</a:t>
            </a:r>
            <a:r>
              <a:rPr lang="zh-CN" altLang="en-US" sz="3200" b="1" dirty="0" smtClean="0"/>
              <a:t>切片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 skip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842247" y="1317811"/>
            <a:ext cx="902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skip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跳过元素</a:t>
            </a:r>
            <a:r>
              <a:rPr lang="en-US" altLang="zh-CN" dirty="0"/>
              <a:t>,</a:t>
            </a:r>
            <a:r>
              <a:rPr lang="zh-CN" altLang="en-US" dirty="0"/>
              <a:t>返回一个 扔掉前</a:t>
            </a:r>
            <a:r>
              <a:rPr lang="en-US" altLang="zh-CN" dirty="0"/>
              <a:t>n</a:t>
            </a:r>
            <a:r>
              <a:rPr lang="zh-CN" altLang="en-US" dirty="0"/>
              <a:t>个元素的流</a:t>
            </a:r>
            <a:r>
              <a:rPr lang="en-US" altLang="zh-CN" dirty="0"/>
              <a:t>.</a:t>
            </a:r>
            <a:r>
              <a:rPr lang="zh-CN" altLang="en-US" dirty="0"/>
              <a:t>如果流中元素不足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,</a:t>
            </a:r>
            <a:r>
              <a:rPr lang="zh-CN" altLang="en-US" dirty="0"/>
              <a:t>则返回一个空流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limit</a:t>
            </a:r>
            <a:r>
              <a:rPr lang="zh-CN" altLang="en-US" dirty="0"/>
              <a:t>和</a:t>
            </a:r>
            <a:r>
              <a:rPr lang="en-US" altLang="zh-CN" dirty="0"/>
              <a:t>skip</a:t>
            </a:r>
            <a:r>
              <a:rPr lang="zh-CN" altLang="en-US" dirty="0"/>
              <a:t>是互补的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247" y="2089967"/>
            <a:ext cx="9251577" cy="4076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1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映射</a:t>
            </a:r>
            <a:r>
              <a:rPr lang="en-US" altLang="zh-CN" sz="3200" b="1" dirty="0" smtClean="0"/>
              <a:t>- </a:t>
            </a:r>
            <a:r>
              <a:rPr lang="en-US" altLang="zh-CN" sz="3200" b="1" dirty="0"/>
              <a:t>map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143000" y="1106501"/>
            <a:ext cx="1003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map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接受一个函数作为参数</a:t>
            </a:r>
            <a:r>
              <a:rPr lang="en-US" altLang="zh-CN" dirty="0"/>
              <a:t>.</a:t>
            </a:r>
            <a:r>
              <a:rPr lang="zh-CN" altLang="en-US" dirty="0"/>
              <a:t>这个函数会被应用到每个元素上</a:t>
            </a:r>
            <a:r>
              <a:rPr lang="en-US" altLang="zh-CN" dirty="0"/>
              <a:t>,</a:t>
            </a:r>
            <a:r>
              <a:rPr lang="zh-CN" altLang="en-US" dirty="0"/>
              <a:t>并将其映射成一个新的元素</a:t>
            </a:r>
            <a:r>
              <a:rPr lang="zh-CN" altLang="en-US" dirty="0" smtClean="0"/>
              <a:t>映射</a:t>
            </a:r>
            <a:endParaRPr lang="en-US" altLang="zh-CN" dirty="0" smtClean="0"/>
          </a:p>
          <a:p>
            <a:r>
              <a:rPr lang="zh-CN" altLang="en-US" dirty="0" smtClean="0"/>
              <a:t>和</a:t>
            </a:r>
            <a:r>
              <a:rPr lang="zh-CN" altLang="en-US" dirty="0"/>
              <a:t>转换类似</a:t>
            </a:r>
            <a:r>
              <a:rPr lang="en-US" altLang="zh-CN" dirty="0"/>
              <a:t>,</a:t>
            </a:r>
            <a:r>
              <a:rPr lang="zh-CN" altLang="en-US" dirty="0"/>
              <a:t>映射结果是创建一个新的版本</a:t>
            </a:r>
            <a:r>
              <a:rPr lang="en-US" altLang="zh-CN" dirty="0"/>
              <a:t>,</a:t>
            </a:r>
            <a:r>
              <a:rPr lang="zh-CN" altLang="en-US" dirty="0"/>
              <a:t>而不是去修改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31" y="1752832"/>
            <a:ext cx="10154010" cy="3867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3000" y="5811426"/>
            <a:ext cx="922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从代码可以看出</a:t>
            </a:r>
            <a:r>
              <a:rPr lang="en-US" altLang="zh-CN" dirty="0"/>
              <a:t>map</a:t>
            </a:r>
            <a:r>
              <a:rPr lang="zh-CN" altLang="en-US" dirty="0"/>
              <a:t>方法把</a:t>
            </a:r>
            <a:r>
              <a:rPr lang="en-US" altLang="zh-CN" dirty="0"/>
              <a:t>List&lt;Dish&gt;</a:t>
            </a:r>
            <a:r>
              <a:rPr lang="zh-CN" altLang="en-US" dirty="0"/>
              <a:t> 集合使用</a:t>
            </a:r>
            <a:r>
              <a:rPr lang="en-US" altLang="zh-CN" dirty="0"/>
              <a:t>Dish::</a:t>
            </a:r>
            <a:r>
              <a:rPr lang="en-US" altLang="zh-CN" dirty="0" err="1"/>
              <a:t>getName</a:t>
            </a:r>
            <a:r>
              <a:rPr lang="en-US" altLang="zh-CN" dirty="0"/>
              <a:t> </a:t>
            </a:r>
            <a:r>
              <a:rPr lang="zh-CN" altLang="en-US" dirty="0"/>
              <a:t>字段转换成了</a:t>
            </a:r>
            <a:r>
              <a:rPr lang="en-US" altLang="zh-CN" dirty="0"/>
              <a:t>List&lt;String&gt;. </a:t>
            </a:r>
            <a:endParaRPr lang="en-US" altLang="zh-CN" dirty="0" smtClean="0"/>
          </a:p>
          <a:p>
            <a:r>
              <a:rPr lang="en-US" altLang="zh-CN" dirty="0" smtClean="0"/>
              <a:t>map</a:t>
            </a:r>
            <a:r>
              <a:rPr lang="zh-CN" altLang="en-US" dirty="0"/>
              <a:t>就</a:t>
            </a:r>
            <a:r>
              <a:rPr lang="zh-CN" altLang="en-US" dirty="0" smtClean="0"/>
              <a:t>是转换</a:t>
            </a:r>
            <a:r>
              <a:rPr lang="en-US" altLang="zh-CN" dirty="0" smtClean="0"/>
              <a:t>.</a:t>
            </a:r>
            <a:r>
              <a:rPr lang="zh-CN" altLang="en-US" dirty="0" smtClean="0"/>
              <a:t>下面</a:t>
            </a:r>
            <a:r>
              <a:rPr lang="zh-CN" altLang="en-US" dirty="0"/>
              <a:t>一段代码尝试使用</a:t>
            </a:r>
            <a:r>
              <a:rPr lang="en-US" altLang="zh-CN" dirty="0"/>
              <a:t>dish</a:t>
            </a:r>
            <a:r>
              <a:rPr lang="zh-CN" altLang="en-US" dirty="0"/>
              <a:t>对象内的数据将</a:t>
            </a:r>
            <a:r>
              <a:rPr lang="en-US" altLang="zh-CN" dirty="0"/>
              <a:t>List&lt;Dish&gt;</a:t>
            </a:r>
            <a:r>
              <a:rPr lang="zh-CN" altLang="en-US" dirty="0"/>
              <a:t>转换为</a:t>
            </a:r>
            <a:r>
              <a:rPr lang="en-US" altLang="zh-CN" dirty="0"/>
              <a:t>List&lt;Value&gt;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882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映射</a:t>
            </a:r>
            <a:r>
              <a:rPr lang="en-US" altLang="zh-CN" sz="3200" b="1" dirty="0" smtClean="0"/>
              <a:t>- </a:t>
            </a:r>
            <a:r>
              <a:rPr lang="en-US" altLang="zh-CN" sz="3200" b="1" dirty="0"/>
              <a:t>map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143000" y="1106501"/>
            <a:ext cx="169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Value</a:t>
            </a:r>
            <a:r>
              <a:rPr lang="zh-CN" altLang="en-US" dirty="0"/>
              <a:t>类的定义</a:t>
            </a:r>
            <a:r>
              <a:rPr lang="en-US" altLang="zh-CN" dirty="0"/>
              <a:t>: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475833"/>
            <a:ext cx="9749118" cy="4076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16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映射</a:t>
            </a:r>
            <a:r>
              <a:rPr lang="en-US" altLang="zh-CN" sz="3200" b="1" dirty="0" smtClean="0"/>
              <a:t>- </a:t>
            </a:r>
            <a:r>
              <a:rPr lang="en-US" altLang="zh-CN" sz="3200" b="1" dirty="0"/>
              <a:t>map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143000" y="114924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dish</a:t>
            </a:r>
            <a:r>
              <a:rPr lang="zh-CN" altLang="en-US" dirty="0"/>
              <a:t>对象内的数据将</a:t>
            </a:r>
            <a:r>
              <a:rPr lang="en-US" altLang="zh-CN" dirty="0"/>
              <a:t>List&lt;Dish&gt;</a:t>
            </a:r>
            <a:r>
              <a:rPr lang="zh-CN" altLang="en-US" dirty="0"/>
              <a:t>转换为</a:t>
            </a:r>
            <a:r>
              <a:rPr lang="en-US" altLang="zh-CN" dirty="0" smtClean="0"/>
              <a:t>List&lt;Value&gt;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518576"/>
            <a:ext cx="10233212" cy="46401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08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E5C7AAAA-017E-488E-924D-2F04A4849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=""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0" y="77045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5" y="-606036"/>
            <a:ext cx="4591452" cy="4591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31A01D47-D485-48FD-9D8C-5CE116C0F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7959905" y="3671452"/>
            <a:ext cx="4591452" cy="45914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9631B5AF-CBF7-4962-930A-75A17757DB93}"/>
              </a:ext>
            </a:extLst>
          </p:cNvPr>
          <p:cNvSpPr txBox="1"/>
          <p:nvPr/>
        </p:nvSpPr>
        <p:spPr>
          <a:xfrm>
            <a:off x="995366" y="2595912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01</a:t>
            </a:r>
            <a:endParaRPr lang="zh-CN" altLang="en-US" sz="2365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EBC1827-8394-47D9-8859-D20FC5C839B7}"/>
              </a:ext>
            </a:extLst>
          </p:cNvPr>
          <p:cNvSpPr txBox="1"/>
          <p:nvPr/>
        </p:nvSpPr>
        <p:spPr>
          <a:xfrm>
            <a:off x="1865362" y="2530289"/>
            <a:ext cx="2941831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1839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简单认识</a:t>
            </a:r>
            <a:r>
              <a:rPr kumimoji="1" lang="en-US" altLang="zh-CN" sz="1839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(Stream)</a:t>
            </a:r>
            <a:endParaRPr kumimoji="1" lang="zh-CN" altLang="en-US" sz="1839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995737" y="3505656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02</a:t>
            </a:r>
            <a:endParaRPr lang="zh-CN" altLang="en-US" sz="2365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194B4071-0AC0-4E95-A747-68F6F4B18266}"/>
              </a:ext>
            </a:extLst>
          </p:cNvPr>
          <p:cNvSpPr txBox="1"/>
          <p:nvPr/>
        </p:nvSpPr>
        <p:spPr>
          <a:xfrm>
            <a:off x="1865362" y="3557729"/>
            <a:ext cx="2005677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en-US" altLang="zh-CN" sz="1839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Stream</a:t>
            </a:r>
            <a:r>
              <a:rPr kumimoji="1" lang="zh-CN" altLang="en-US" sz="1839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操作</a:t>
            </a:r>
            <a:endParaRPr kumimoji="1" lang="zh-CN" altLang="en-US" sz="1839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72533616-D87E-4A38-A6F3-E92AE2BC654D}"/>
              </a:ext>
            </a:extLst>
          </p:cNvPr>
          <p:cNvSpPr txBox="1"/>
          <p:nvPr/>
        </p:nvSpPr>
        <p:spPr>
          <a:xfrm>
            <a:off x="1883469" y="3079691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Simple understanding Stream</a:t>
            </a:r>
            <a:endParaRPr lang="zh-CN" altLang="en-US" sz="1314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865362" y="4005308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The Stream operation</a:t>
            </a:r>
            <a:endParaRPr lang="zh-CN" altLang="en-US" sz="1314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B378AFB0-45B5-4B85-B9C9-FBA3552DE4C0}"/>
              </a:ext>
            </a:extLst>
          </p:cNvPr>
          <p:cNvSpPr txBox="1"/>
          <p:nvPr/>
        </p:nvSpPr>
        <p:spPr>
          <a:xfrm>
            <a:off x="5457636" y="1958384"/>
            <a:ext cx="3713324" cy="230832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Minion Pro SmBd" panose="02040603060306020203" pitchFamily="18" charset="0"/>
                <a:ea typeface="微软雅黑" panose="020B0503020204020204" pitchFamily="34" charset="-122"/>
              </a:rPr>
              <a:t>CONTENTS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Minion Pro SmBd" panose="02040603060306020203" pitchFamily="18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1013844" y="4417539"/>
            <a:ext cx="489236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03</a:t>
            </a:r>
            <a:endParaRPr lang="zh-CN" altLang="en-US" sz="2365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194B4071-0AC0-4E95-A747-68F6F4B18266}"/>
              </a:ext>
            </a:extLst>
          </p:cNvPr>
          <p:cNvSpPr txBox="1"/>
          <p:nvPr/>
        </p:nvSpPr>
        <p:spPr>
          <a:xfrm>
            <a:off x="1883469" y="4469612"/>
            <a:ext cx="809837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1839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总结</a:t>
            </a:r>
            <a:endParaRPr kumimoji="1" lang="zh-CN" altLang="en-US" sz="1839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883469" y="4917191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14" b="1" dirty="0" smtClean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summary</a:t>
            </a:r>
            <a:endParaRPr lang="en-US" altLang="zh-CN" sz="1314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4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流的扁平</a:t>
            </a:r>
            <a:r>
              <a:rPr lang="zh-CN" altLang="en-US" sz="3200" b="1" dirty="0" smtClean="0"/>
              <a:t>化</a:t>
            </a:r>
            <a:r>
              <a:rPr lang="en-US" altLang="zh-CN" sz="3200" b="1" dirty="0" smtClean="0"/>
              <a:t>- </a:t>
            </a:r>
            <a:r>
              <a:rPr lang="en-US" altLang="zh-CN" sz="3200" b="1" dirty="0" err="1" smtClean="0"/>
              <a:t>flatMap</a:t>
            </a:r>
            <a:endParaRPr lang="zh-CN" altLang="en-US" sz="3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2" y="1054474"/>
            <a:ext cx="10153650" cy="3619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41294" y="4827495"/>
            <a:ext cx="9943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上面的代码本意是想获取</a:t>
            </a:r>
            <a:r>
              <a:rPr lang="en-US" altLang="zh-CN" dirty="0"/>
              <a:t>words</a:t>
            </a:r>
            <a:r>
              <a:rPr lang="zh-CN" altLang="en-US" dirty="0"/>
              <a:t>集合中的不重复的字母</a:t>
            </a:r>
            <a:r>
              <a:rPr lang="en-US" altLang="zh-CN" dirty="0"/>
              <a:t>.</a:t>
            </a:r>
            <a:r>
              <a:rPr lang="zh-CN" altLang="en-US" dirty="0"/>
              <a:t>所以在</a:t>
            </a:r>
            <a:r>
              <a:rPr lang="en-US" altLang="zh-CN" dirty="0"/>
              <a:t>map</a:t>
            </a:r>
            <a:r>
              <a:rPr lang="zh-CN" altLang="en-US" dirty="0"/>
              <a:t>方法中使用</a:t>
            </a:r>
            <a:r>
              <a:rPr lang="en-US" altLang="zh-CN" dirty="0" err="1"/>
              <a:t>word.split</a:t>
            </a:r>
            <a:r>
              <a:rPr lang="en-US" altLang="zh-CN" dirty="0" smtClean="0"/>
              <a:t>("")</a:t>
            </a:r>
          </a:p>
          <a:p>
            <a:r>
              <a:rPr lang="zh-CN" altLang="en-US" dirty="0" smtClean="0"/>
              <a:t>转换</a:t>
            </a:r>
            <a:r>
              <a:rPr lang="zh-CN" altLang="en-US" dirty="0"/>
              <a:t>成</a:t>
            </a:r>
            <a:r>
              <a:rPr lang="en-US" altLang="zh-CN" dirty="0"/>
              <a:t>["</a:t>
            </a:r>
            <a:r>
              <a:rPr lang="en-US" altLang="zh-CN" dirty="0" err="1"/>
              <a:t>H","e","l","l","o","W","o","r","l","d</a:t>
            </a:r>
            <a:r>
              <a:rPr lang="en-US" altLang="zh-CN" dirty="0"/>
              <a:t>"]</a:t>
            </a:r>
            <a:r>
              <a:rPr lang="zh-CN" altLang="en-US" dirty="0"/>
              <a:t>的形式</a:t>
            </a:r>
            <a:r>
              <a:rPr lang="en-US" altLang="zh-CN" dirty="0"/>
              <a:t>,</a:t>
            </a:r>
            <a:r>
              <a:rPr lang="zh-CN" altLang="en-US" dirty="0"/>
              <a:t>在使用</a:t>
            </a:r>
            <a:r>
              <a:rPr lang="en-US" altLang="zh-CN" dirty="0"/>
              <a:t>distinct</a:t>
            </a:r>
            <a:r>
              <a:rPr lang="zh-CN" altLang="en-US" dirty="0"/>
              <a:t>方法进行去重</a:t>
            </a:r>
            <a:r>
              <a:rPr lang="en-US" altLang="zh-CN" dirty="0"/>
              <a:t>.</a:t>
            </a:r>
            <a:r>
              <a:rPr lang="zh-CN" altLang="en-US" dirty="0"/>
              <a:t>但是使用</a:t>
            </a:r>
            <a:r>
              <a:rPr lang="en-US" altLang="zh-CN" dirty="0"/>
              <a:t>map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r>
              <a:rPr lang="zh-CN" altLang="en-US" dirty="0" smtClean="0"/>
              <a:t>实际</a:t>
            </a:r>
            <a:r>
              <a:rPr lang="zh-CN" altLang="en-US" dirty="0"/>
              <a:t>会将集合转换为</a:t>
            </a:r>
            <a:r>
              <a:rPr lang="en-US" altLang="zh-CN" dirty="0"/>
              <a:t>[["</a:t>
            </a:r>
            <a:r>
              <a:rPr lang="en-US" altLang="zh-CN" dirty="0" err="1"/>
              <a:t>H","e","l","l","o</a:t>
            </a:r>
            <a:r>
              <a:rPr lang="en-US" altLang="zh-CN" dirty="0"/>
              <a:t>"],["</a:t>
            </a:r>
            <a:r>
              <a:rPr lang="en-US" altLang="zh-CN" dirty="0" err="1"/>
              <a:t>W","o","r","l","d</a:t>
            </a:r>
            <a:r>
              <a:rPr lang="en-US" altLang="zh-CN" dirty="0"/>
              <a:t>"]]</a:t>
            </a:r>
            <a:r>
              <a:rPr lang="zh-CN" altLang="en-US" dirty="0"/>
              <a:t>这样个二维数组的形式</a:t>
            </a:r>
            <a:r>
              <a:rPr lang="en-US" altLang="zh-CN" dirty="0"/>
              <a:t>.</a:t>
            </a:r>
            <a:r>
              <a:rPr lang="zh-CN" altLang="en-US" dirty="0"/>
              <a:t>这显然是不对的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这种</a:t>
            </a:r>
            <a:r>
              <a:rPr lang="zh-CN" altLang="en-US" dirty="0"/>
              <a:t>情况应该使用</a:t>
            </a:r>
            <a:r>
              <a:rPr lang="en-US" altLang="zh-CN" b="1" dirty="0" err="1"/>
              <a:t>flatMap</a:t>
            </a:r>
            <a:r>
              <a:rPr lang="zh-CN" altLang="en-US" dirty="0"/>
              <a:t>方法将转换后的多个流</a:t>
            </a:r>
            <a:r>
              <a:rPr lang="en-US" altLang="zh-CN" dirty="0"/>
              <a:t>,</a:t>
            </a:r>
            <a:r>
              <a:rPr lang="zh-CN" altLang="en-US" dirty="0"/>
              <a:t>合并成为一个如下面代码</a:t>
            </a:r>
            <a:r>
              <a:rPr lang="en-US" altLang="zh-CN" dirty="0"/>
              <a:t>: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07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流的扁平</a:t>
            </a:r>
            <a:r>
              <a:rPr lang="zh-CN" altLang="en-US" sz="3200" b="1" dirty="0" smtClean="0"/>
              <a:t>化</a:t>
            </a:r>
            <a:r>
              <a:rPr lang="en-US" altLang="zh-CN" sz="3200" b="1" dirty="0" smtClean="0"/>
              <a:t>- </a:t>
            </a:r>
            <a:r>
              <a:rPr lang="en-US" altLang="zh-CN" sz="3200" b="1" dirty="0" err="1" smtClean="0"/>
              <a:t>flatMap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6" y="1075766"/>
            <a:ext cx="10323179" cy="52309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463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查找和</a:t>
            </a:r>
            <a:r>
              <a:rPr lang="zh-CN" altLang="en-US" sz="3200" b="1" dirty="0" smtClean="0"/>
              <a:t>匹配</a:t>
            </a:r>
            <a:r>
              <a:rPr lang="en-US" altLang="zh-CN" sz="3200" b="1" dirty="0" smtClean="0"/>
              <a:t>- </a:t>
            </a:r>
            <a:r>
              <a:rPr lang="en-US" altLang="zh-CN" sz="2800" b="1" dirty="0" err="1"/>
              <a:t>anyMatch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734671" y="1425388"/>
            <a:ext cx="6683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anyMatch</a:t>
            </a:r>
            <a:r>
              <a:rPr lang="zh-CN" altLang="en-US" dirty="0"/>
              <a:t>方法可以回答</a:t>
            </a:r>
            <a:r>
              <a:rPr lang="en-US" altLang="zh-CN" dirty="0"/>
              <a:t>"</a:t>
            </a:r>
            <a:r>
              <a:rPr lang="zh-CN" altLang="en-US" dirty="0"/>
              <a:t>流中是否有一个元素能匹配给定的谓词</a:t>
            </a:r>
            <a:r>
              <a:rPr lang="en-US" altLang="zh-CN" dirty="0"/>
              <a:t>"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41" y="2579451"/>
            <a:ext cx="10248153" cy="132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91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查找和</a:t>
            </a:r>
            <a:r>
              <a:rPr lang="zh-CN" altLang="en-US" sz="3200" b="1" dirty="0" smtClean="0"/>
              <a:t>匹配</a:t>
            </a:r>
            <a:r>
              <a:rPr lang="en-US" altLang="zh-CN" sz="3200" b="1" dirty="0" smtClean="0"/>
              <a:t>- </a:t>
            </a:r>
            <a:r>
              <a:rPr lang="en-US" altLang="zh-CN" sz="2800" b="1" dirty="0" err="1"/>
              <a:t>allMatch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734671" y="1425388"/>
            <a:ext cx="551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allMatch</a:t>
            </a:r>
            <a:r>
              <a:rPr lang="zh-CN" altLang="en-US" dirty="0"/>
              <a:t>方法看流中的元素是否都能匹配给定的谓词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2547844"/>
            <a:ext cx="9595224" cy="1358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34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查找和</a:t>
            </a:r>
            <a:r>
              <a:rPr lang="zh-CN" altLang="en-US" sz="3200" b="1" dirty="0" smtClean="0"/>
              <a:t>匹配</a:t>
            </a:r>
            <a:r>
              <a:rPr lang="en-US" altLang="zh-CN" sz="3200" b="1" dirty="0" smtClean="0"/>
              <a:t>- </a:t>
            </a:r>
            <a:r>
              <a:rPr lang="en-US" altLang="zh-CN" sz="2400" b="1" dirty="0" err="1"/>
              <a:t>findAny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90071" y="1045918"/>
            <a:ext cx="9719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findAny</a:t>
            </a:r>
            <a:r>
              <a:rPr lang="zh-CN" altLang="en-US" dirty="0"/>
              <a:t>方法将返回当前流中的任意元素</a:t>
            </a:r>
            <a:r>
              <a:rPr lang="en-US" altLang="zh-CN" dirty="0"/>
              <a:t>.</a:t>
            </a:r>
            <a:r>
              <a:rPr lang="zh-CN" altLang="en-US" dirty="0"/>
              <a:t>它可以与其他流操作结合使用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该</a:t>
            </a:r>
            <a:r>
              <a:rPr lang="zh-CN" altLang="en-US" dirty="0"/>
              <a:t>方法的返回值</a:t>
            </a:r>
            <a:r>
              <a:rPr lang="zh-CN" altLang="en-US" dirty="0" smtClean="0"/>
              <a:t>为</a:t>
            </a:r>
            <a:r>
              <a:rPr lang="en-US" altLang="zh-CN" dirty="0" smtClean="0"/>
              <a:t>Optional&lt;T</a:t>
            </a:r>
            <a:r>
              <a:rPr lang="en-US" altLang="zh-CN" dirty="0"/>
              <a:t>&gt;,Optional&lt;T&gt; </a:t>
            </a:r>
            <a:r>
              <a:rPr lang="zh-CN" altLang="en-US" dirty="0"/>
              <a:t>类是一个容器类</a:t>
            </a:r>
            <a:r>
              <a:rPr lang="en-US" altLang="zh-CN" dirty="0"/>
              <a:t>.</a:t>
            </a:r>
            <a:r>
              <a:rPr lang="zh-CN" altLang="en-US" dirty="0"/>
              <a:t>代表一个值存在或不存在</a:t>
            </a:r>
            <a:r>
              <a:rPr lang="en-US" altLang="zh-CN" dirty="0"/>
              <a:t>.java8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库</a:t>
            </a:r>
            <a:r>
              <a:rPr lang="zh-CN" altLang="en-US" dirty="0"/>
              <a:t>设计人员</a:t>
            </a:r>
            <a:r>
              <a:rPr lang="zh-CN" altLang="en-US" dirty="0" smtClean="0"/>
              <a:t>引入</a:t>
            </a:r>
            <a:r>
              <a:rPr lang="zh-CN" altLang="en-US" dirty="0"/>
              <a:t>了</a:t>
            </a:r>
            <a:r>
              <a:rPr lang="en-US" altLang="zh-CN" dirty="0"/>
              <a:t>Optional&lt;T&gt;,</a:t>
            </a:r>
            <a:r>
              <a:rPr lang="zh-CN" altLang="en-US" dirty="0" smtClean="0"/>
              <a:t>这</a:t>
            </a:r>
            <a:r>
              <a:rPr lang="zh-CN" altLang="en-US" dirty="0"/>
              <a:t>样就不用返回众所周知容易出问题的</a:t>
            </a:r>
            <a:r>
              <a:rPr lang="en-US" altLang="zh-CN" dirty="0"/>
              <a:t>null.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4" y="2246247"/>
            <a:ext cx="10477500" cy="42755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123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查找和</a:t>
            </a:r>
            <a:r>
              <a:rPr lang="zh-CN" altLang="en-US" sz="3200" b="1" dirty="0" smtClean="0"/>
              <a:t>匹配</a:t>
            </a:r>
            <a:r>
              <a:rPr lang="en-US" altLang="zh-CN" sz="3200" b="1" dirty="0" smtClean="0"/>
              <a:t>-</a:t>
            </a:r>
            <a:r>
              <a:rPr lang="en-US" altLang="zh-CN" sz="2400" b="1" dirty="0" err="1" smtClean="0"/>
              <a:t>findFirst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299718" y="1314561"/>
            <a:ext cx="475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findFirst</a:t>
            </a:r>
            <a:r>
              <a:rPr lang="zh-CN" altLang="en-US" dirty="0"/>
              <a:t>方法找到流中第一个符合条件的元素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435" y="2545132"/>
            <a:ext cx="9786471" cy="2514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归</a:t>
            </a:r>
            <a:r>
              <a:rPr lang="zh-CN" altLang="en-US" sz="3200" b="1" dirty="0" smtClean="0"/>
              <a:t>约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48394" y="2367314"/>
            <a:ext cx="980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需要将流中所有元素反复结合起来</a:t>
            </a:r>
            <a:r>
              <a:rPr lang="en-US" altLang="zh-CN" dirty="0"/>
              <a:t>,</a:t>
            </a:r>
            <a:r>
              <a:rPr lang="zh-CN" altLang="en-US" dirty="0"/>
              <a:t>得到一个值</a:t>
            </a:r>
            <a:r>
              <a:rPr lang="en-US" altLang="zh-CN" dirty="0"/>
              <a:t>.</a:t>
            </a:r>
            <a:r>
              <a:rPr lang="zh-CN" altLang="en-US" dirty="0"/>
              <a:t>这样的查询可以被归类为归约操作</a:t>
            </a:r>
            <a:r>
              <a:rPr lang="en-US" altLang="zh-CN" dirty="0"/>
              <a:t>.</a:t>
            </a:r>
            <a:r>
              <a:rPr lang="zh-CN" altLang="en-US" dirty="0"/>
              <a:t>用函数式</a:t>
            </a:r>
            <a:r>
              <a:rPr lang="zh-CN" altLang="en-US" dirty="0" smtClean="0"/>
              <a:t>编程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术语来说</a:t>
            </a:r>
            <a:r>
              <a:rPr lang="en-US" altLang="zh-CN" dirty="0"/>
              <a:t>,</a:t>
            </a:r>
            <a:r>
              <a:rPr lang="zh-CN" altLang="en-US" dirty="0"/>
              <a:t>这称为折叠</a:t>
            </a:r>
            <a:r>
              <a:rPr lang="en-US" altLang="zh-CN" dirty="0"/>
              <a:t>(fold).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446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归</a:t>
            </a:r>
            <a:r>
              <a:rPr lang="zh-CN" altLang="en-US" sz="3200" b="1" dirty="0" smtClean="0"/>
              <a:t>约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reduce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48394" y="1191986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reduce</a:t>
            </a:r>
            <a:r>
              <a:rPr lang="zh-CN" altLang="en-US" dirty="0"/>
              <a:t>操作是</a:t>
            </a:r>
            <a:r>
              <a:rPr lang="en-US" altLang="zh-CN" dirty="0"/>
              <a:t>,</a:t>
            </a:r>
            <a:r>
              <a:rPr lang="zh-CN" altLang="en-US" dirty="0"/>
              <a:t>反复使用</a:t>
            </a:r>
            <a:r>
              <a:rPr lang="en-US" altLang="zh-CN" dirty="0"/>
              <a:t>Lambda</a:t>
            </a:r>
            <a:r>
              <a:rPr lang="zh-CN" altLang="en-US" dirty="0"/>
              <a:t>表达式</a:t>
            </a:r>
            <a:r>
              <a:rPr lang="en-US" altLang="zh-CN" dirty="0"/>
              <a:t>,</a:t>
            </a:r>
            <a:r>
              <a:rPr lang="zh-CN" altLang="en-US" dirty="0"/>
              <a:t>直到流被归约成一个值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394" y="1561318"/>
            <a:ext cx="10227818" cy="4839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03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归</a:t>
            </a:r>
            <a:r>
              <a:rPr lang="zh-CN" altLang="en-US" sz="3200" b="1" dirty="0" smtClean="0"/>
              <a:t>约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reduce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48394" y="1191986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reduce</a:t>
            </a:r>
            <a:r>
              <a:rPr lang="zh-CN" altLang="en-US" dirty="0"/>
              <a:t>操作 的另外示例</a:t>
            </a:r>
            <a:r>
              <a:rPr lang="en-US" altLang="zh-CN" dirty="0"/>
              <a:t>: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27" y="1665194"/>
            <a:ext cx="10170085" cy="403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23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归</a:t>
            </a:r>
            <a:r>
              <a:rPr lang="zh-CN" altLang="en-US" sz="3200" b="1" dirty="0" smtClean="0"/>
              <a:t>约</a:t>
            </a:r>
            <a:r>
              <a:rPr lang="en-US" altLang="zh-CN" sz="3200" b="1" dirty="0" smtClean="0"/>
              <a:t>-</a:t>
            </a:r>
            <a:r>
              <a:rPr lang="en-US" altLang="zh-CN" sz="3200" b="1" dirty="0"/>
              <a:t>reduce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148394" y="1191986"/>
            <a:ext cx="98395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归约方法的优势与并行化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相比</a:t>
            </a:r>
            <a:r>
              <a:rPr lang="zh-CN" altLang="en-US" dirty="0"/>
              <a:t>于</a:t>
            </a:r>
            <a:r>
              <a:rPr lang="en-US" altLang="zh-CN" dirty="0"/>
              <a:t>java8</a:t>
            </a:r>
            <a:r>
              <a:rPr lang="zh-CN" altLang="en-US" dirty="0"/>
              <a:t>流操作之前的逐步迭代求和</a:t>
            </a:r>
            <a:r>
              <a:rPr lang="en-US" altLang="zh-CN" dirty="0"/>
              <a:t>,</a:t>
            </a:r>
            <a:r>
              <a:rPr lang="zh-CN" altLang="en-US" dirty="0"/>
              <a:t>使用</a:t>
            </a:r>
            <a:r>
              <a:rPr lang="en-US" altLang="zh-CN" dirty="0"/>
              <a:t>reduce</a:t>
            </a:r>
            <a:r>
              <a:rPr lang="zh-CN" altLang="en-US" dirty="0"/>
              <a:t>的好处在于</a:t>
            </a:r>
            <a:r>
              <a:rPr lang="en-US" altLang="zh-CN" dirty="0"/>
              <a:t>,</a:t>
            </a:r>
            <a:r>
              <a:rPr lang="zh-CN" altLang="en-US" dirty="0"/>
              <a:t>这里的迭代被内部迭代抽象掉了</a:t>
            </a:r>
            <a:r>
              <a:rPr lang="en-US" altLang="zh-CN" dirty="0" smtClean="0"/>
              <a:t>,</a:t>
            </a:r>
          </a:p>
          <a:p>
            <a:r>
              <a:rPr lang="zh-CN" altLang="en-US" dirty="0" smtClean="0"/>
              <a:t>这</a:t>
            </a:r>
            <a:r>
              <a:rPr lang="zh-CN" altLang="en-US" dirty="0"/>
              <a:t>让内实现得以选择并行执行</a:t>
            </a:r>
            <a:r>
              <a:rPr lang="en-US" altLang="zh-CN" dirty="0"/>
              <a:t>reduce</a:t>
            </a:r>
            <a:r>
              <a:rPr lang="zh-CN" altLang="en-US" dirty="0"/>
              <a:t>操作</a:t>
            </a:r>
            <a:r>
              <a:rPr lang="en-US" altLang="zh-CN" dirty="0"/>
              <a:t>.</a:t>
            </a:r>
            <a:r>
              <a:rPr lang="zh-CN" altLang="en-US" dirty="0"/>
              <a:t>而迭代求和要并行需要更新共享变量</a:t>
            </a:r>
            <a:r>
              <a:rPr lang="en-US" altLang="zh-CN" dirty="0"/>
              <a:t>.</a:t>
            </a:r>
            <a:r>
              <a:rPr lang="zh-CN" altLang="en-US" dirty="0"/>
              <a:t>如果加入了同步</a:t>
            </a:r>
            <a:r>
              <a:rPr lang="en-US" altLang="zh-CN" dirty="0" smtClean="0"/>
              <a:t>,</a:t>
            </a:r>
          </a:p>
          <a:p>
            <a:r>
              <a:rPr lang="zh-CN" altLang="en-US" dirty="0" smtClean="0"/>
              <a:t>很</a:t>
            </a:r>
            <a:r>
              <a:rPr lang="zh-CN" altLang="en-US" dirty="0"/>
              <a:t>可能线程竞争抵消了并行本应带来的性能提升</a:t>
            </a:r>
            <a:r>
              <a:rPr lang="en-US" altLang="zh-CN" dirty="0"/>
              <a:t>.</a:t>
            </a:r>
            <a:r>
              <a:rPr lang="zh-CN" altLang="en-US" dirty="0"/>
              <a:t>这种计算的并行化需要将输入分块</a:t>
            </a:r>
            <a:r>
              <a:rPr lang="en-US" altLang="zh-CN" dirty="0"/>
              <a:t>,</a:t>
            </a:r>
            <a:r>
              <a:rPr lang="zh-CN" altLang="en-US" dirty="0"/>
              <a:t>分块求和</a:t>
            </a:r>
            <a:r>
              <a:rPr lang="en-US" altLang="zh-CN" dirty="0"/>
              <a:t>,</a:t>
            </a:r>
            <a:r>
              <a:rPr lang="zh-CN" altLang="en-US" dirty="0" smtClean="0"/>
              <a:t>最</a:t>
            </a:r>
            <a:endParaRPr lang="en-US" altLang="zh-CN" dirty="0" smtClean="0"/>
          </a:p>
          <a:p>
            <a:r>
              <a:rPr lang="zh-CN" altLang="en-US" dirty="0" smtClean="0"/>
              <a:t>后</a:t>
            </a:r>
            <a:r>
              <a:rPr lang="zh-CN" altLang="en-US" dirty="0"/>
              <a:t>在合并起来</a:t>
            </a:r>
            <a:r>
              <a:rPr lang="en-US" altLang="zh-CN" dirty="0"/>
              <a:t>.</a:t>
            </a:r>
            <a:r>
              <a:rPr lang="zh-CN" altLang="en-US" dirty="0"/>
              <a:t>但是使用</a:t>
            </a:r>
            <a:r>
              <a:rPr lang="en-US" altLang="zh-CN" dirty="0"/>
              <a:t>fork/join</a:t>
            </a:r>
            <a:r>
              <a:rPr lang="zh-CN" altLang="en-US" dirty="0"/>
              <a:t>方法代码结构就会复杂</a:t>
            </a:r>
            <a:r>
              <a:rPr lang="zh-CN" altLang="en-US" dirty="0" smtClean="0"/>
              <a:t>很多</a:t>
            </a:r>
            <a:r>
              <a:rPr lang="en-US" altLang="zh-CN" dirty="0" smtClean="0"/>
              <a:t>,</a:t>
            </a:r>
            <a:r>
              <a:rPr lang="zh-CN" altLang="en-US" dirty="0" smtClean="0"/>
              <a:t>并行化的讨论中会深入分析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另外还需要注意隐含的装箱拆箱操作</a:t>
            </a:r>
            <a:r>
              <a:rPr lang="en-US" altLang="zh-CN" dirty="0"/>
              <a:t>.</a:t>
            </a:r>
            <a:r>
              <a:rPr lang="zh-CN" altLang="en-US" dirty="0"/>
              <a:t>对于大集合的内部迭代会有较大的性能损耗</a:t>
            </a:r>
            <a:r>
              <a:rPr lang="en-US" altLang="zh-CN" dirty="0"/>
              <a:t>.</a:t>
            </a:r>
            <a:r>
              <a:rPr lang="zh-CN" altLang="en-US" dirty="0"/>
              <a:t>如下面代码</a:t>
            </a:r>
            <a:r>
              <a:rPr lang="en-US" altLang="zh-CN" dirty="0" smtClean="0"/>
              <a:t>: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32" y="3547782"/>
            <a:ext cx="10375900" cy="175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84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=""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282409"/>
            <a:ext cx="4297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简单认识</a:t>
            </a:r>
            <a:r>
              <a:rPr kumimoji="1" lang="en-US" altLang="zh-CN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(Stream)</a:t>
            </a:r>
            <a:endParaRPr kumimoji="1" lang="zh-CN" altLang="en-US" sz="3200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864339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=""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4895052"/>
            <a:ext cx="4985146" cy="574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流</a:t>
            </a:r>
            <a:r>
              <a:rPr lang="en-US" altLang="zh-CN" sz="1100" dirty="0"/>
              <a:t>(Stream)</a:t>
            </a:r>
            <a:r>
              <a:rPr lang="zh-CN" altLang="en-US" sz="1100" dirty="0"/>
              <a:t>是</a:t>
            </a:r>
            <a:r>
              <a:rPr lang="en-US" altLang="zh-CN" sz="1100" dirty="0"/>
              <a:t>java8</a:t>
            </a:r>
            <a:r>
              <a:rPr lang="zh-CN" altLang="en-US" sz="1100" dirty="0"/>
              <a:t>引入的</a:t>
            </a:r>
            <a:r>
              <a:rPr lang="en-US" altLang="zh-CN" sz="1100" dirty="0" err="1"/>
              <a:t>api</a:t>
            </a:r>
            <a:r>
              <a:rPr lang="zh-CN" altLang="en-US" sz="1100" dirty="0"/>
              <a:t>，使用它可以替换大部分集合操作，重要的是，流相对集合来说更简洁易读、更灵活，性能也更好。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原始类型流特</a:t>
            </a:r>
            <a:r>
              <a:rPr lang="zh-CN" altLang="en-US" sz="3200" b="1" dirty="0" smtClean="0"/>
              <a:t>化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255971" y="985478"/>
            <a:ext cx="9891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Java 8 </a:t>
            </a:r>
            <a:r>
              <a:rPr lang="zh-CN" altLang="en-US" dirty="0"/>
              <a:t>引入了三个原始类型特化流接口来解决拆箱问题</a:t>
            </a:r>
            <a:r>
              <a:rPr lang="en-US" altLang="zh-CN" dirty="0"/>
              <a:t>: </a:t>
            </a:r>
            <a:r>
              <a:rPr lang="en-US" altLang="zh-CN" b="1" dirty="0" err="1"/>
              <a:t>IntStream,DoubleStream,LongStream</a:t>
            </a:r>
            <a:r>
              <a:rPr lang="en-US" altLang="zh-CN" dirty="0"/>
              <a:t>,</a:t>
            </a:r>
            <a:r>
              <a:rPr lang="zh-CN" altLang="en-US" dirty="0"/>
              <a:t>分别将流中的元素特化为</a:t>
            </a:r>
            <a:r>
              <a:rPr lang="en-US" altLang="zh-CN" dirty="0" err="1"/>
              <a:t>int,double,long</a:t>
            </a:r>
            <a:r>
              <a:rPr lang="en-US" altLang="zh-CN" dirty="0"/>
              <a:t>,</a:t>
            </a:r>
            <a:r>
              <a:rPr lang="zh-CN" altLang="en-US" dirty="0"/>
              <a:t>从而避免了暗含的装箱成本</a:t>
            </a:r>
            <a:r>
              <a:rPr lang="en-US" altLang="zh-CN" dirty="0"/>
              <a:t>.</a:t>
            </a:r>
            <a:r>
              <a:rPr lang="zh-CN" altLang="en-US" dirty="0"/>
              <a:t>每个接口都带来了进行常用数值归约的新方法</a:t>
            </a:r>
            <a:r>
              <a:rPr lang="en-US" altLang="zh-CN" dirty="0"/>
              <a:t>,</a:t>
            </a:r>
            <a:r>
              <a:rPr lang="zh-CN" altLang="en-US" dirty="0"/>
              <a:t>比如对数值流求和的</a:t>
            </a:r>
            <a:r>
              <a:rPr lang="en-US" altLang="zh-CN" dirty="0"/>
              <a:t>sum,</a:t>
            </a:r>
            <a:r>
              <a:rPr lang="zh-CN" altLang="en-US" dirty="0"/>
              <a:t>找到最大元素的</a:t>
            </a:r>
            <a:r>
              <a:rPr lang="en-US" altLang="zh-CN" dirty="0"/>
              <a:t>max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134945" y="3644978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将流转换为特化版本的常用方法是</a:t>
            </a:r>
            <a:r>
              <a:rPr lang="en-US" altLang="zh-CN" dirty="0" err="1"/>
              <a:t>mapToInt,mapToDouble,mapToLong</a:t>
            </a:r>
            <a:r>
              <a:rPr lang="en-US" altLang="zh-CN" dirty="0"/>
              <a:t>,</a:t>
            </a:r>
            <a:r>
              <a:rPr lang="zh-CN" altLang="en-US" dirty="0"/>
              <a:t>它们和</a:t>
            </a:r>
            <a:r>
              <a:rPr lang="en-US" altLang="zh-CN" dirty="0"/>
              <a:t>map</a:t>
            </a:r>
            <a:r>
              <a:rPr lang="zh-CN" altLang="en-US" dirty="0"/>
              <a:t>的使用方法一样但是返回的是一个特化流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71" y="1926691"/>
            <a:ext cx="9891641" cy="161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45" y="4287817"/>
            <a:ext cx="10012667" cy="1409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918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原始类型流特</a:t>
            </a:r>
            <a:r>
              <a:rPr lang="zh-CN" altLang="en-US" sz="3200" b="1" dirty="0" smtClean="0"/>
              <a:t>化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619042" y="1433974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对于三种原始流特化</a:t>
            </a:r>
            <a:r>
              <a:rPr lang="en-US" altLang="zh-CN" dirty="0"/>
              <a:t>,</a:t>
            </a:r>
            <a:r>
              <a:rPr lang="zh-CN" altLang="en-US" dirty="0"/>
              <a:t>也分别有一个</a:t>
            </a:r>
            <a:r>
              <a:rPr lang="en-US" altLang="zh-CN" dirty="0"/>
              <a:t>Optional</a:t>
            </a:r>
            <a:r>
              <a:rPr lang="zh-CN" altLang="en-US" dirty="0"/>
              <a:t>原始类型特化版本</a:t>
            </a:r>
            <a:r>
              <a:rPr lang="en-US" altLang="zh-CN" dirty="0"/>
              <a:t>: </a:t>
            </a:r>
            <a:r>
              <a:rPr lang="en-US" altLang="zh-CN" dirty="0" err="1"/>
              <a:t>OptionalInt,OptionalDouble,OptionalLong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042" y="2476873"/>
            <a:ext cx="9663041" cy="2146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79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数值</a:t>
            </a:r>
            <a:r>
              <a:rPr lang="zh-CN" altLang="en-US" sz="3200" b="1" dirty="0"/>
              <a:t>范围</a:t>
            </a:r>
            <a:r>
              <a:rPr lang="zh-CN" altLang="en-US" sz="3200" b="1" dirty="0" smtClean="0"/>
              <a:t>流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619042" y="1433974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Java8 </a:t>
            </a:r>
            <a:r>
              <a:rPr lang="zh-CN" altLang="en-US" dirty="0"/>
              <a:t>引入了两个可以用于</a:t>
            </a:r>
            <a:r>
              <a:rPr lang="en-US" altLang="zh-CN" dirty="0" err="1"/>
              <a:t>IntStream</a:t>
            </a:r>
            <a:r>
              <a:rPr lang="zh-CN" altLang="en-US" dirty="0"/>
              <a:t>和</a:t>
            </a:r>
            <a:r>
              <a:rPr lang="en-US" altLang="zh-CN" dirty="0" err="1"/>
              <a:t>LongStream</a:t>
            </a:r>
            <a:r>
              <a:rPr lang="zh-CN" altLang="en-US" dirty="0"/>
              <a:t>的静态方法</a:t>
            </a:r>
            <a:r>
              <a:rPr lang="en-US" altLang="zh-CN" dirty="0"/>
              <a:t>,</a:t>
            </a:r>
            <a:r>
              <a:rPr lang="zh-CN" altLang="en-US" dirty="0"/>
              <a:t>帮助生成数值范围流</a:t>
            </a:r>
            <a:r>
              <a:rPr lang="en-US" altLang="zh-CN" dirty="0"/>
              <a:t>:</a:t>
            </a:r>
            <a:r>
              <a:rPr lang="en-US" altLang="zh-CN" b="1" dirty="0"/>
              <a:t>range</a:t>
            </a:r>
            <a:r>
              <a:rPr lang="zh-CN" altLang="en-US" b="1" dirty="0"/>
              <a:t>和</a:t>
            </a:r>
            <a:r>
              <a:rPr lang="en-US" altLang="zh-CN" b="1" dirty="0" err="1"/>
              <a:t>rangeClosed</a:t>
            </a:r>
            <a:r>
              <a:rPr lang="en-US" altLang="zh-CN" dirty="0"/>
              <a:t>.</a:t>
            </a:r>
            <a:r>
              <a:rPr lang="zh-CN" altLang="en-US" dirty="0"/>
              <a:t>这两个方法都是第一个参数接受起始值</a:t>
            </a:r>
            <a:r>
              <a:rPr lang="en-US" altLang="zh-CN" dirty="0"/>
              <a:t>,</a:t>
            </a:r>
            <a:r>
              <a:rPr lang="zh-CN" altLang="en-US" dirty="0"/>
              <a:t>第二个参数接受结束值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042" y="2206811"/>
            <a:ext cx="9340360" cy="3763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71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构建流</a:t>
            </a:r>
            <a:r>
              <a:rPr lang="en-US" altLang="zh-CN" sz="3200" b="1" dirty="0" smtClean="0"/>
              <a:t>-</a:t>
            </a:r>
            <a:r>
              <a:rPr lang="zh-CN" altLang="en-US" sz="3200" dirty="0"/>
              <a:t>值序列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72830" y="1366739"/>
            <a:ext cx="9663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可以根据值序列</a:t>
            </a:r>
            <a:r>
              <a:rPr lang="en-US" altLang="zh-CN" dirty="0"/>
              <a:t>\</a:t>
            </a:r>
            <a:r>
              <a:rPr lang="zh-CN" altLang="en-US" dirty="0"/>
              <a:t>数组</a:t>
            </a:r>
            <a:r>
              <a:rPr lang="en-US" altLang="zh-CN" dirty="0"/>
              <a:t>\</a:t>
            </a:r>
            <a:r>
              <a:rPr lang="zh-CN" altLang="en-US" dirty="0"/>
              <a:t>文件</a:t>
            </a:r>
            <a:r>
              <a:rPr lang="en-US" altLang="zh-CN" dirty="0"/>
              <a:t>\</a:t>
            </a:r>
            <a:r>
              <a:rPr lang="zh-CN" altLang="en-US" dirty="0"/>
              <a:t>生成函数来创建流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kumimoji="1" lang="zh-CN" altLang="en-US" dirty="0"/>
              <a:t>使用静态方法</a:t>
            </a:r>
            <a:r>
              <a:rPr kumimoji="1" lang="en-US" altLang="zh-CN" dirty="0" err="1"/>
              <a:t>Stream.of</a:t>
            </a:r>
            <a:r>
              <a:rPr kumimoji="1" lang="en-US" altLang="zh-CN" dirty="0"/>
              <a:t>,</a:t>
            </a:r>
            <a:r>
              <a:rPr kumimoji="1" lang="zh-CN" altLang="en-US" dirty="0"/>
              <a:t>通过显示值创建一个流</a:t>
            </a:r>
            <a:r>
              <a:rPr kumimoji="1" lang="en-US" altLang="zh-CN" dirty="0"/>
              <a:t>.</a:t>
            </a:r>
            <a:r>
              <a:rPr kumimoji="1" lang="zh-CN" altLang="en-US" dirty="0"/>
              <a:t>可以接受任意数量参数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5" y="2649070"/>
            <a:ext cx="9980706" cy="137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32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构建流</a:t>
            </a:r>
            <a:r>
              <a:rPr lang="en-US" altLang="zh-CN" sz="3200" b="1" dirty="0" smtClean="0"/>
              <a:t>-</a:t>
            </a:r>
            <a:r>
              <a:rPr lang="zh-CN" altLang="en-US" sz="3200" dirty="0"/>
              <a:t>数组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72830" y="1366739"/>
            <a:ext cx="966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使用静态方法</a:t>
            </a:r>
            <a:r>
              <a:rPr lang="en-US" altLang="zh-CN" dirty="0" err="1"/>
              <a:t>Arrays.stream</a:t>
            </a:r>
            <a:r>
              <a:rPr lang="zh-CN" altLang="en-US" dirty="0"/>
              <a:t>从数组创建一个</a:t>
            </a:r>
            <a:r>
              <a:rPr lang="zh-CN" altLang="en-US" dirty="0" smtClean="0"/>
              <a:t>流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350" y="2405156"/>
            <a:ext cx="10038521" cy="107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76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构建流</a:t>
            </a:r>
            <a:r>
              <a:rPr lang="en-US" altLang="zh-CN" sz="3200" b="1" dirty="0" smtClean="0"/>
              <a:t>-</a:t>
            </a:r>
            <a:r>
              <a:rPr lang="zh-CN" altLang="en-US" sz="3200" dirty="0"/>
              <a:t>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72830" y="1366739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Java</a:t>
            </a:r>
            <a:r>
              <a:rPr kumimoji="1" lang="zh-CN" altLang="en-US" dirty="0"/>
              <a:t>中用于处理文件等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操作的</a:t>
            </a:r>
            <a:r>
              <a:rPr kumimoji="1" lang="en-US" altLang="zh-CN" dirty="0"/>
              <a:t>NIO API (</a:t>
            </a:r>
            <a:r>
              <a:rPr kumimoji="1" lang="zh-CN" altLang="en-US" dirty="0"/>
              <a:t>非阻塞 </a:t>
            </a:r>
            <a:r>
              <a:rPr kumimoji="1" lang="en-US" altLang="zh-CN" dirty="0"/>
              <a:t>I/O)</a:t>
            </a:r>
            <a:r>
              <a:rPr kumimoji="1" lang="zh-CN" altLang="en-US" dirty="0"/>
              <a:t>已更新</a:t>
            </a:r>
            <a:r>
              <a:rPr kumimoji="1" lang="en-US" altLang="zh-CN" dirty="0"/>
              <a:t>.</a:t>
            </a:r>
            <a:r>
              <a:rPr kumimoji="1" lang="zh-CN" altLang="en-US" dirty="0"/>
              <a:t>以便利用</a:t>
            </a:r>
            <a:r>
              <a:rPr kumimoji="1" lang="en-US" altLang="zh-CN" dirty="0"/>
              <a:t>Stream API. </a:t>
            </a:r>
            <a:r>
              <a:rPr kumimoji="1" lang="en-US" altLang="zh-CN" dirty="0" smtClean="0"/>
              <a:t> </a:t>
            </a:r>
            <a:r>
              <a:rPr kumimoji="1" lang="en-US" altLang="zh-CN" dirty="0" err="1"/>
              <a:t>java.nio.file.Files</a:t>
            </a:r>
            <a:r>
              <a:rPr kumimoji="1" lang="en-US" altLang="zh-CN" dirty="0"/>
              <a:t> </a:t>
            </a:r>
            <a:r>
              <a:rPr kumimoji="1" lang="zh-CN" altLang="en-US" dirty="0"/>
              <a:t>中很多静态方法都会返回一个流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830" y="2187823"/>
            <a:ext cx="9851299" cy="396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67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构建流</a:t>
            </a:r>
            <a:r>
              <a:rPr lang="en-US" altLang="zh-CN" sz="3200" b="1" dirty="0" smtClean="0"/>
              <a:t>-</a:t>
            </a:r>
            <a:r>
              <a:rPr lang="zh-CN" altLang="en-US" sz="3200" dirty="0"/>
              <a:t>函数生成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72830" y="1044010"/>
            <a:ext cx="96630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由</a:t>
            </a:r>
            <a:r>
              <a:rPr kumimoji="1" lang="zh-CN" altLang="en-US" dirty="0"/>
              <a:t>函数生成流</a:t>
            </a:r>
            <a:r>
              <a:rPr kumimoji="1" lang="en-US" altLang="zh-CN" dirty="0"/>
              <a:t>:</a:t>
            </a:r>
            <a:r>
              <a:rPr kumimoji="1" lang="zh-CN" altLang="en-US" dirty="0"/>
              <a:t>创建无限流 </a:t>
            </a:r>
            <a:endParaRPr kumimoji="1" lang="en-US" altLang="zh-CN" dirty="0" smtClean="0"/>
          </a:p>
          <a:p>
            <a:r>
              <a:rPr kumimoji="1" lang="en-US" altLang="zh-CN" dirty="0" smtClean="0"/>
              <a:t>Stream </a:t>
            </a:r>
            <a:r>
              <a:rPr kumimoji="1" lang="en-US" altLang="zh-CN" dirty="0"/>
              <a:t>API </a:t>
            </a:r>
            <a:r>
              <a:rPr kumimoji="1" lang="zh-CN" altLang="en-US" dirty="0"/>
              <a:t>提供了两个静态方法来从函数生成流</a:t>
            </a:r>
            <a:r>
              <a:rPr kumimoji="1" lang="en-US" altLang="zh-CN" dirty="0"/>
              <a:t>: </a:t>
            </a:r>
            <a:r>
              <a:rPr kumimoji="1" lang="en-US" altLang="zh-CN" b="1" dirty="0" err="1"/>
              <a:t>Stream.iterate</a:t>
            </a:r>
            <a:r>
              <a:rPr kumimoji="1" lang="zh-CN" altLang="en-US" dirty="0"/>
              <a:t>和</a:t>
            </a:r>
            <a:r>
              <a:rPr kumimoji="1" lang="en-US" altLang="zh-CN" b="1" dirty="0" err="1" smtClean="0"/>
              <a:t>Stream.generate</a:t>
            </a:r>
            <a:r>
              <a:rPr kumimoji="1" lang="zh-CN" altLang="en-US" dirty="0" smtClean="0"/>
              <a:t>这</a:t>
            </a:r>
            <a:r>
              <a:rPr kumimoji="1" lang="zh-CN" altLang="en-US" dirty="0"/>
              <a:t>两个操作可以创建无限流</a:t>
            </a:r>
            <a:r>
              <a:rPr kumimoji="1" lang="en-US" altLang="zh-CN" dirty="0" smtClean="0"/>
              <a:t>: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无限</a:t>
            </a:r>
            <a:r>
              <a:rPr kumimoji="1" lang="zh-CN" altLang="en-US" dirty="0"/>
              <a:t>流</a:t>
            </a:r>
            <a:r>
              <a:rPr kumimoji="1" lang="en-US" altLang="zh-CN" dirty="0"/>
              <a:t>: </a:t>
            </a:r>
            <a:r>
              <a:rPr kumimoji="1" lang="zh-CN" altLang="en-US" dirty="0"/>
              <a:t>不像从固定集合创建流那样有固定大小的流</a:t>
            </a:r>
            <a:r>
              <a:rPr kumimoji="1" lang="en-US" altLang="zh-CN" dirty="0"/>
              <a:t>.</a:t>
            </a:r>
            <a:r>
              <a:rPr kumimoji="1" lang="zh-CN" altLang="en-US" dirty="0"/>
              <a:t>由</a:t>
            </a:r>
            <a:r>
              <a:rPr kumimoji="1" lang="en-US" altLang="zh-CN" dirty="0"/>
              <a:t>iterate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产生的流会用</a:t>
            </a:r>
            <a:r>
              <a:rPr kumimoji="1" lang="zh-CN" altLang="en-US" dirty="0" smtClean="0"/>
              <a:t>给定的</a:t>
            </a:r>
            <a:r>
              <a:rPr kumimoji="1" lang="zh-CN" altLang="en-US" dirty="0"/>
              <a:t>函数按需创建值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因此可以无穷无尽的计算下去</a:t>
            </a:r>
            <a:r>
              <a:rPr kumimoji="1" lang="en-US" altLang="zh-CN" dirty="0"/>
              <a:t>.</a:t>
            </a:r>
            <a:r>
              <a:rPr kumimoji="1" lang="zh-CN" altLang="en-US" dirty="0"/>
              <a:t>一般来说应该使用</a:t>
            </a:r>
            <a:r>
              <a:rPr kumimoji="1" lang="en-US" altLang="zh-CN" dirty="0"/>
              <a:t>limit</a:t>
            </a:r>
            <a:r>
              <a:rPr kumimoji="1" lang="zh-CN" altLang="en-US" dirty="0"/>
              <a:t>限制这种流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这</a:t>
            </a:r>
            <a:r>
              <a:rPr kumimoji="1" lang="zh-CN" altLang="en-US" dirty="0"/>
              <a:t>是流和集合之间关键区别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830" y="3182853"/>
            <a:ext cx="9430871" cy="133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477" y="4879788"/>
            <a:ext cx="9377770" cy="132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36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6"/>
          <p:cNvGrpSpPr/>
          <p:nvPr/>
        </p:nvGrpSpPr>
        <p:grpSpPr>
          <a:xfrm>
            <a:off x="1290900" y="1453796"/>
            <a:ext cx="3371230" cy="3843544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156834" y="1402745"/>
            <a:ext cx="5923542" cy="3990852"/>
          </a:xfrm>
          <a:prstGeom prst="rect">
            <a:avLst/>
          </a:prstGeom>
          <a:noFill/>
        </p:spPr>
        <p:txBody>
          <a:bodyPr wrap="square" lIns="91396" tIns="45696" rIns="91396" bIns="45696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Stream API </a:t>
            </a:r>
            <a:r>
              <a:rPr lang="zh-CN" altLang="en-US" sz="1400" dirty="0"/>
              <a:t>可以表达复杂的数据处理查询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可以使用</a:t>
            </a:r>
            <a:r>
              <a:rPr lang="en-US" altLang="zh-CN" sz="1400" dirty="0"/>
              <a:t>filter\distinct\skip</a:t>
            </a:r>
            <a:r>
              <a:rPr lang="zh-CN" altLang="en-US" sz="1400" dirty="0"/>
              <a:t>和</a:t>
            </a:r>
            <a:r>
              <a:rPr lang="en-US" altLang="zh-CN" sz="1400" dirty="0"/>
              <a:t>limit</a:t>
            </a:r>
            <a:r>
              <a:rPr lang="zh-CN" altLang="en-US" sz="1400" dirty="0"/>
              <a:t>对流做筛选操作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可以使用</a:t>
            </a:r>
            <a:r>
              <a:rPr lang="en-US" altLang="zh-CN" sz="1400" dirty="0"/>
              <a:t>map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flatmap</a:t>
            </a:r>
            <a:r>
              <a:rPr lang="zh-CN" altLang="en-US" sz="1400" dirty="0"/>
              <a:t>提取或转换流中元素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可以使用</a:t>
            </a:r>
            <a:r>
              <a:rPr lang="en-US" altLang="zh-CN" sz="1400" dirty="0" err="1"/>
              <a:t>findFrist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findAny</a:t>
            </a:r>
            <a:r>
              <a:rPr lang="zh-CN" altLang="en-US" sz="1400" dirty="0"/>
              <a:t>方法查找流中的元素</a:t>
            </a:r>
            <a:r>
              <a:rPr lang="en-US" altLang="zh-CN" sz="1400" dirty="0"/>
              <a:t>.</a:t>
            </a:r>
            <a:r>
              <a:rPr lang="zh-CN" altLang="en-US" sz="1400" dirty="0"/>
              <a:t>可以使用</a:t>
            </a:r>
            <a:r>
              <a:rPr lang="en-US" altLang="zh-CN" sz="1400" dirty="0" err="1"/>
              <a:t>allMatch</a:t>
            </a:r>
            <a:r>
              <a:rPr lang="en-US" altLang="zh-CN" sz="1400" dirty="0"/>
              <a:t>\</a:t>
            </a:r>
            <a:r>
              <a:rPr lang="en-US" altLang="zh-CN" sz="1400" dirty="0" err="1"/>
              <a:t>noneMatch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anyMatch</a:t>
            </a:r>
            <a:r>
              <a:rPr lang="zh-CN" altLang="en-US" sz="1400" dirty="0"/>
              <a:t>方法让流匹配个给定的谓词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这些方法都利用了短路</a:t>
            </a:r>
            <a:r>
              <a:rPr lang="en-US" altLang="zh-CN" sz="1400" dirty="0"/>
              <a:t>:</a:t>
            </a:r>
            <a:r>
              <a:rPr lang="zh-CN" altLang="en-US" sz="1400" dirty="0"/>
              <a:t>找到结果就立即停止计算</a:t>
            </a:r>
            <a:r>
              <a:rPr lang="en-US" altLang="zh-CN" sz="1400" dirty="0"/>
              <a:t>.</a:t>
            </a:r>
            <a:r>
              <a:rPr lang="zh-CN" altLang="en-US" sz="1400" dirty="0"/>
              <a:t>没有必要处理整个流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可以利用</a:t>
            </a:r>
            <a:r>
              <a:rPr lang="en-US" altLang="zh-CN" sz="1400" dirty="0"/>
              <a:t>reduce</a:t>
            </a:r>
            <a:r>
              <a:rPr lang="zh-CN" altLang="en-US" sz="1400" dirty="0"/>
              <a:t>方法将流中的所有元素迭代合并成一个结果</a:t>
            </a:r>
            <a:r>
              <a:rPr lang="en-US" altLang="zh-CN" sz="1400" dirty="0"/>
              <a:t>.</a:t>
            </a:r>
            <a:r>
              <a:rPr lang="zh-CN" altLang="en-US" sz="1400" dirty="0"/>
              <a:t>例如</a:t>
            </a:r>
            <a:r>
              <a:rPr lang="en-US" altLang="zh-CN" sz="1400" dirty="0"/>
              <a:t>,</a:t>
            </a:r>
            <a:r>
              <a:rPr lang="zh-CN" altLang="en-US" sz="1400" dirty="0"/>
              <a:t>求和或寻找最大元素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filter</a:t>
            </a:r>
            <a:r>
              <a:rPr lang="zh-CN" altLang="en-US" sz="1400" dirty="0"/>
              <a:t>和</a:t>
            </a:r>
            <a:r>
              <a:rPr lang="en-US" altLang="zh-CN" sz="1400" dirty="0"/>
              <a:t>map</a:t>
            </a:r>
            <a:r>
              <a:rPr lang="zh-CN" altLang="en-US" sz="1400" dirty="0"/>
              <a:t>等操作是无状态的</a:t>
            </a:r>
            <a:r>
              <a:rPr lang="en-US" altLang="zh-CN" sz="1400" dirty="0"/>
              <a:t>,</a:t>
            </a:r>
            <a:r>
              <a:rPr lang="zh-CN" altLang="en-US" sz="1400" dirty="0"/>
              <a:t>它们并不存储任何状态</a:t>
            </a:r>
            <a:r>
              <a:rPr lang="en-US" altLang="zh-CN" sz="1400" dirty="0"/>
              <a:t>.reduce</a:t>
            </a:r>
            <a:r>
              <a:rPr lang="zh-CN" altLang="en-US" sz="1400" dirty="0"/>
              <a:t>等操作要存储状态才能计算出一个值</a:t>
            </a:r>
            <a:r>
              <a:rPr lang="en-US" altLang="zh-CN" sz="1400" dirty="0"/>
              <a:t>.sorted</a:t>
            </a:r>
            <a:r>
              <a:rPr lang="zh-CN" altLang="en-US" sz="1400" dirty="0"/>
              <a:t>和</a:t>
            </a:r>
            <a:r>
              <a:rPr lang="en-US" altLang="zh-CN" sz="1400" dirty="0"/>
              <a:t>distinct</a:t>
            </a:r>
            <a:r>
              <a:rPr lang="zh-CN" altLang="en-US" sz="1400" dirty="0"/>
              <a:t>等操作也要存储状态</a:t>
            </a:r>
            <a:r>
              <a:rPr lang="en-US" altLang="zh-CN" sz="1400" dirty="0"/>
              <a:t>,</a:t>
            </a:r>
            <a:r>
              <a:rPr lang="zh-CN" altLang="en-US" sz="1400" dirty="0"/>
              <a:t>因为它们需要把流中的所有元素缓存起来才能返回一个新的流</a:t>
            </a:r>
            <a:r>
              <a:rPr lang="en-US" altLang="zh-CN" sz="1400" dirty="0"/>
              <a:t>.</a:t>
            </a:r>
            <a:r>
              <a:rPr lang="zh-CN" altLang="en-US" sz="1400" dirty="0"/>
              <a:t>这种操作称为有状态操作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流有三种基本的原始类型特化</a:t>
            </a:r>
            <a:r>
              <a:rPr lang="en-US" altLang="zh-CN" sz="1400" dirty="0"/>
              <a:t>:</a:t>
            </a:r>
            <a:r>
              <a:rPr lang="en-US" altLang="zh-CN" sz="1400" dirty="0" err="1"/>
              <a:t>IntStream</a:t>
            </a:r>
            <a:r>
              <a:rPr lang="en-US" altLang="zh-CN" sz="1400" dirty="0"/>
              <a:t>\</a:t>
            </a:r>
            <a:r>
              <a:rPr lang="en-US" altLang="zh-CN" sz="1400" dirty="0" err="1"/>
              <a:t>DoubleStream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LongStream</a:t>
            </a:r>
            <a:r>
              <a:rPr lang="en-US" altLang="zh-CN" sz="1400" dirty="0"/>
              <a:t>/</a:t>
            </a:r>
            <a:r>
              <a:rPr lang="zh-CN" altLang="en-US" sz="1400" dirty="0"/>
              <a:t>它们的操作也有相应的特化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流不紧可以从集合创建</a:t>
            </a:r>
            <a:r>
              <a:rPr lang="en-US" altLang="zh-CN" sz="1400" dirty="0"/>
              <a:t>,</a:t>
            </a:r>
            <a:r>
              <a:rPr lang="zh-CN" altLang="en-US" sz="1400" dirty="0"/>
              <a:t>也可以从值</a:t>
            </a:r>
            <a:r>
              <a:rPr lang="en-US" altLang="zh-CN" sz="1400" dirty="0"/>
              <a:t>\</a:t>
            </a:r>
            <a:r>
              <a:rPr lang="zh-CN" altLang="en-US" sz="1400" dirty="0"/>
              <a:t>数组</a:t>
            </a:r>
            <a:r>
              <a:rPr lang="en-US" altLang="zh-CN" sz="1400" dirty="0"/>
              <a:t>\</a:t>
            </a:r>
            <a:r>
              <a:rPr lang="zh-CN" altLang="en-US" sz="1400" dirty="0"/>
              <a:t>文件以及</a:t>
            </a:r>
            <a:r>
              <a:rPr lang="en-US" altLang="zh-CN" sz="1400" dirty="0"/>
              <a:t>iterate</a:t>
            </a:r>
            <a:r>
              <a:rPr lang="zh-CN" altLang="en-US" sz="1400" dirty="0"/>
              <a:t>与</a:t>
            </a:r>
            <a:r>
              <a:rPr lang="en-US" altLang="zh-CN" sz="1400" dirty="0"/>
              <a:t>generate</a:t>
            </a:r>
            <a:r>
              <a:rPr lang="zh-CN" altLang="en-US" sz="1400" dirty="0"/>
              <a:t>等特定方法创建</a:t>
            </a:r>
            <a:r>
              <a:rPr lang="en-US" altLang="zh-CN" sz="1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无限流是没有固定大小的流</a:t>
            </a:r>
            <a:r>
              <a:rPr lang="en-US" altLang="zh-CN" sz="1400" dirty="0"/>
              <a:t>.</a:t>
            </a:r>
          </a:p>
          <a:p>
            <a:pPr>
              <a:lnSpc>
                <a:spcPct val="120000"/>
              </a:lnSpc>
            </a:pP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标题 12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小结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8932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en-US" altLang="zh-CN" sz="3200" dirty="0"/>
              <a:t>collect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336654" y="1191986"/>
            <a:ext cx="9663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collect</a:t>
            </a:r>
            <a:r>
              <a:rPr lang="zh-CN" altLang="en-US" dirty="0"/>
              <a:t>是一个归约操作</a:t>
            </a:r>
            <a:r>
              <a:rPr lang="en-US" altLang="zh-CN" dirty="0"/>
              <a:t>,</a:t>
            </a:r>
            <a:r>
              <a:rPr lang="zh-CN" altLang="en-US" dirty="0"/>
              <a:t>就像</a:t>
            </a:r>
            <a:r>
              <a:rPr lang="en-US" altLang="zh-CN" dirty="0"/>
              <a:t>reduce</a:t>
            </a:r>
            <a:r>
              <a:rPr lang="zh-CN" altLang="en-US" dirty="0"/>
              <a:t>一样可以接受各种做法作为参数</a:t>
            </a:r>
            <a:r>
              <a:rPr lang="en-US" altLang="zh-CN" dirty="0"/>
              <a:t>,</a:t>
            </a:r>
            <a:r>
              <a:rPr lang="zh-CN" altLang="en-US" dirty="0"/>
              <a:t>将流中的元素累积成一个汇总结果</a:t>
            </a:r>
            <a:r>
              <a:rPr lang="en-US" altLang="zh-CN" dirty="0"/>
              <a:t>.</a:t>
            </a:r>
            <a:r>
              <a:rPr lang="zh-CN" altLang="en-US" dirty="0"/>
              <a:t>具体的做法是通过定义新的</a:t>
            </a:r>
            <a:r>
              <a:rPr lang="en-US" altLang="zh-CN" dirty="0"/>
              <a:t>Collector</a:t>
            </a:r>
            <a:r>
              <a:rPr lang="zh-CN" altLang="en-US" dirty="0"/>
              <a:t>接口来定义的</a:t>
            </a:r>
            <a:r>
              <a:rPr lang="en-US" altLang="zh-CN" dirty="0"/>
              <a:t>,</a:t>
            </a:r>
            <a:r>
              <a:rPr lang="zh-CN" altLang="en-US" dirty="0"/>
              <a:t>因此区分</a:t>
            </a:r>
            <a:r>
              <a:rPr lang="en-US" altLang="zh-CN" b="1" dirty="0" err="1"/>
              <a:t>Collection,Collector,collect</a:t>
            </a:r>
            <a:r>
              <a:rPr lang="zh-CN" altLang="en-US" dirty="0"/>
              <a:t>是很重要的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54583" y="2379809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Collection</a:t>
            </a:r>
            <a:r>
              <a:rPr lang="zh-CN" altLang="en-US" dirty="0"/>
              <a:t>：</a:t>
            </a:r>
            <a:r>
              <a:rPr lang="en-US" altLang="zh-CN" dirty="0"/>
              <a:t>Collection</a:t>
            </a:r>
            <a:r>
              <a:rPr lang="zh-CN" altLang="en-US" dirty="0"/>
              <a:t>是集合类接口，</a:t>
            </a:r>
            <a:r>
              <a:rPr lang="en-US" altLang="zh-CN" dirty="0"/>
              <a:t>List</a:t>
            </a:r>
            <a:r>
              <a:rPr lang="zh-CN" altLang="en-US" dirty="0"/>
              <a:t>，</a:t>
            </a:r>
            <a:r>
              <a:rPr lang="en-US" altLang="zh-CN" dirty="0"/>
              <a:t>Set</a:t>
            </a:r>
            <a:r>
              <a:rPr lang="zh-CN" altLang="en-US" dirty="0"/>
              <a:t>，</a:t>
            </a:r>
            <a:r>
              <a:rPr lang="en-US" altLang="zh-CN" dirty="0"/>
              <a:t>Map</a:t>
            </a:r>
            <a:r>
              <a:rPr lang="zh-CN" altLang="en-US" dirty="0"/>
              <a:t>是它的子接口，这几个接口及他们的实现类在流操作中很常用。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1336653" y="3397773"/>
            <a:ext cx="9663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Collector</a:t>
            </a:r>
            <a:r>
              <a:rPr lang="zh-CN" altLang="en-US" dirty="0"/>
              <a:t>：就是收集器，也是一个接口。</a:t>
            </a:r>
            <a:r>
              <a:rPr lang="zh-CN" altLang="en-US" u="sng" dirty="0"/>
              <a:t>它的工具类</a:t>
            </a:r>
            <a:r>
              <a:rPr lang="en-US" altLang="zh-CN" u="sng" dirty="0"/>
              <a:t>Collectors</a:t>
            </a:r>
            <a:r>
              <a:rPr lang="zh-CN" altLang="en-US" u="sng" dirty="0"/>
              <a:t>提供了很多工厂方法（例如</a:t>
            </a:r>
            <a:r>
              <a:rPr lang="en-US" altLang="zh-CN" u="sng" dirty="0" err="1"/>
              <a:t>groupingBy</a:t>
            </a:r>
            <a:r>
              <a:rPr lang="zh-CN" altLang="en-US" u="sng" dirty="0"/>
              <a:t>）创建的收集器</a:t>
            </a:r>
            <a:r>
              <a:rPr lang="en-US" altLang="zh-CN" u="sng" dirty="0" smtClean="0"/>
              <a:t>.</a:t>
            </a:r>
          </a:p>
          <a:p>
            <a:r>
              <a:rPr lang="zh-CN" altLang="en-US" dirty="0" smtClean="0"/>
              <a:t>三大</a:t>
            </a:r>
            <a:r>
              <a:rPr lang="zh-CN" altLang="en-US" dirty="0"/>
              <a:t>主要功能：将流元素归约和汇总为一个值，元素分组，元素分区。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354583" y="4692736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collect</a:t>
            </a:r>
            <a:r>
              <a:rPr lang="zh-CN" altLang="en-US" dirty="0"/>
              <a:t>：</a:t>
            </a:r>
            <a:r>
              <a:rPr lang="en-US" altLang="zh-CN" dirty="0"/>
              <a:t>collect</a:t>
            </a:r>
            <a:r>
              <a:rPr lang="zh-CN" altLang="en-US" dirty="0"/>
              <a:t>是一个终端操作（归约操作，就像</a:t>
            </a:r>
            <a:r>
              <a:rPr lang="en-US" altLang="zh-CN" dirty="0"/>
              <a:t>reduce</a:t>
            </a:r>
            <a:r>
              <a:rPr lang="zh-CN" altLang="en-US" dirty="0"/>
              <a:t>一样可以接受各种作法作为参数，将流中的元素累积成一个汇总结果），它接受一个收集器作为参数。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2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归约和</a:t>
            </a:r>
            <a:r>
              <a:rPr lang="zh-CN" altLang="en-US" sz="3200" b="1" dirty="0" smtClean="0"/>
              <a:t>汇总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121501" y="1097798"/>
            <a:ext cx="96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广义的归约汇总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所有</a:t>
            </a:r>
            <a:r>
              <a:rPr lang="zh-CN" altLang="en-US" dirty="0"/>
              <a:t>的收集器</a:t>
            </a:r>
            <a:r>
              <a:rPr lang="en-US" altLang="zh-CN" dirty="0"/>
              <a:t>,</a:t>
            </a:r>
            <a:r>
              <a:rPr lang="zh-CN" altLang="en-US" dirty="0"/>
              <a:t>都是一个可以用</a:t>
            </a:r>
            <a:r>
              <a:rPr lang="en-US" altLang="zh-CN" dirty="0"/>
              <a:t>reducing</a:t>
            </a:r>
            <a:r>
              <a:rPr lang="zh-CN" altLang="en-US" dirty="0"/>
              <a:t>工厂方法定义的归约过程的特殊情况</a:t>
            </a:r>
            <a:r>
              <a:rPr lang="en-US" altLang="zh-CN" dirty="0"/>
              <a:t>.</a:t>
            </a:r>
            <a:r>
              <a:rPr lang="zh-CN" altLang="en-US" dirty="0"/>
              <a:t>方便可读性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6" y="1744129"/>
            <a:ext cx="10604500" cy="3441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72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418433" y="553384"/>
            <a:ext cx="6155871" cy="826861"/>
          </a:xfrm>
        </p:spPr>
        <p:txBody>
          <a:bodyPr>
            <a:normAutofit fontScale="90000"/>
          </a:bodyPr>
          <a:lstStyle/>
          <a:p>
            <a:r>
              <a:rPr lang="zh-CN" altLang="en-US" sz="3200" b="1" dirty="0"/>
              <a:t>函数式接口</a:t>
            </a:r>
            <a:r>
              <a:rPr lang="en-US" altLang="zh-CN" sz="3200" b="1" dirty="0"/>
              <a:t>(Functional Interface)</a:t>
            </a:r>
          </a:p>
        </p:txBody>
      </p:sp>
      <p:sp>
        <p:nvSpPr>
          <p:cNvPr id="2" name="矩形 1"/>
          <p:cNvSpPr/>
          <p:nvPr/>
        </p:nvSpPr>
        <p:spPr>
          <a:xfrm>
            <a:off x="1286435" y="1380245"/>
            <a:ext cx="99284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Microsoft YaHei" charset="-122"/>
              </a:rPr>
              <a:t>任何接口，如果只包含唯一 一个抽象方法，那么它就是一个</a:t>
            </a:r>
            <a:r>
              <a:rPr lang="en-US" altLang="zh-CN" dirty="0">
                <a:solidFill>
                  <a:srgbClr val="4F4F4F"/>
                </a:solidFill>
                <a:latin typeface="Microsoft YaHei" charset="-122"/>
              </a:rPr>
              <a:t>FI</a:t>
            </a:r>
            <a:r>
              <a:rPr lang="zh-CN" altLang="en-US" dirty="0">
                <a:solidFill>
                  <a:srgbClr val="4F4F4F"/>
                </a:solidFill>
                <a:latin typeface="Microsoft YaHei" charset="-122"/>
              </a:rPr>
              <a:t>。（之前它们被称为 </a:t>
            </a:r>
            <a:r>
              <a:rPr lang="en-US" altLang="zh-CN" i="1" dirty="0">
                <a:solidFill>
                  <a:srgbClr val="4F4F4F"/>
                </a:solidFill>
                <a:latin typeface="Microsoft YaHei" charset="-122"/>
              </a:rPr>
              <a:t>SAM</a:t>
            </a:r>
            <a:r>
              <a:rPr lang="zh-CN" altLang="en-US" i="1" dirty="0">
                <a:solidFill>
                  <a:srgbClr val="4F4F4F"/>
                </a:solidFill>
                <a:latin typeface="Microsoft YaHei" charset="-122"/>
              </a:rPr>
              <a:t>类型</a:t>
            </a:r>
            <a:r>
              <a:rPr lang="zh-CN" altLang="en-US" dirty="0">
                <a:solidFill>
                  <a:srgbClr val="4F4F4F"/>
                </a:solidFill>
                <a:latin typeface="Microsoft YaHei" charset="-122"/>
              </a:rPr>
              <a:t>，即 </a:t>
            </a:r>
            <a:r>
              <a:rPr lang="zh-CN" altLang="en-US" i="1" dirty="0">
                <a:solidFill>
                  <a:srgbClr val="4F4F4F"/>
                </a:solidFill>
                <a:latin typeface="Microsoft YaHei" charset="-122"/>
              </a:rPr>
              <a:t>单抽象方法类型</a:t>
            </a:r>
            <a:r>
              <a:rPr lang="zh-CN" altLang="en-US" dirty="0">
                <a:solidFill>
                  <a:srgbClr val="4F4F4F"/>
                </a:solidFill>
                <a:latin typeface="Microsoft YaHei" charset="-122"/>
              </a:rPr>
              <a:t>（</a:t>
            </a:r>
            <a:r>
              <a:rPr lang="en-US" altLang="zh-CN" dirty="0">
                <a:solidFill>
                  <a:srgbClr val="4F4F4F"/>
                </a:solidFill>
                <a:latin typeface="Microsoft YaHei" charset="-122"/>
              </a:rPr>
              <a:t>Single Abstract Method</a:t>
            </a:r>
            <a:r>
              <a:rPr lang="zh-CN" altLang="en-US" dirty="0">
                <a:solidFill>
                  <a:srgbClr val="4F4F4F"/>
                </a:solidFill>
                <a:latin typeface="Microsoft YaHei" charset="-122"/>
              </a:rPr>
              <a:t>））。接口中的方法默认就是</a:t>
            </a:r>
            <a:r>
              <a:rPr lang="en-US" altLang="zh-CN" dirty="0">
                <a:solidFill>
                  <a:srgbClr val="4F4F4F"/>
                </a:solidFill>
                <a:latin typeface="Microsoft YaHei" charset="-122"/>
              </a:rPr>
              <a:t>public abstract</a:t>
            </a:r>
            <a:r>
              <a:rPr lang="zh-CN" altLang="en-US" dirty="0">
                <a:solidFill>
                  <a:srgbClr val="4F4F4F"/>
                </a:solidFill>
                <a:latin typeface="Microsoft YaHei" charset="-122"/>
              </a:rPr>
              <a:t>的</a:t>
            </a:r>
            <a:r>
              <a:rPr lang="zh-CN" altLang="en-US" dirty="0" smtClean="0">
                <a:solidFill>
                  <a:srgbClr val="4F4F4F"/>
                </a:solidFill>
                <a:latin typeface="Microsoft YaHei" charset="-122"/>
              </a:rPr>
              <a:t>。</a:t>
            </a:r>
            <a:endParaRPr lang="en-US" altLang="zh-CN" dirty="0" smtClean="0">
              <a:solidFill>
                <a:srgbClr val="4F4F4F"/>
              </a:solidFill>
              <a:latin typeface="Microsoft YaHei" charset="-122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函数</a:t>
            </a:r>
            <a:r>
              <a:rPr lang="zh-CN" altLang="en-US" dirty="0"/>
              <a:t>式接口的抽象方法的签名基本上就是</a:t>
            </a:r>
            <a:r>
              <a:rPr lang="en-US" altLang="zh-CN" dirty="0"/>
              <a:t>Lambda</a:t>
            </a:r>
            <a:r>
              <a:rPr lang="zh-CN" altLang="en-US" dirty="0"/>
              <a:t>表达式的签名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44922" y="3280015"/>
            <a:ext cx="10811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ro-RO" dirty="0">
                <a:solidFill>
                  <a:srgbClr val="4B4B4B"/>
                </a:solidFill>
                <a:latin typeface="Verdana" charset="0"/>
              </a:rPr>
              <a:t>函数式接口            　　 函数描述符　　　　　　 原始类型特化</a:t>
            </a:r>
            <a:r>
              <a:rPr lang="ro-RO" altLang="zh-CN" dirty="0"/>
              <a:t/>
            </a:r>
            <a:br>
              <a:rPr lang="ro-RO" altLang="zh-CN" dirty="0"/>
            </a:br>
            <a:r>
              <a:rPr lang="ro-RO" altLang="zh-CN" dirty="0">
                <a:solidFill>
                  <a:srgbClr val="4B4B4B"/>
                </a:solidFill>
                <a:latin typeface="Verdana" charset="0"/>
              </a:rPr>
              <a:t>Predicate&lt;T&gt;</a:t>
            </a:r>
            <a:r>
              <a:rPr lang="zh-CN" altLang="ro-RO" dirty="0">
                <a:solidFill>
                  <a:srgbClr val="4B4B4B"/>
                </a:solidFill>
                <a:latin typeface="Verdana" charset="0"/>
              </a:rPr>
              <a:t>　　　　 </a:t>
            </a:r>
            <a:r>
              <a:rPr lang="ro-RO" altLang="zh-CN" dirty="0">
                <a:solidFill>
                  <a:srgbClr val="4B4B4B"/>
                </a:solidFill>
                <a:latin typeface="Verdana" charset="0"/>
              </a:rPr>
              <a:t>T-&gt;boolean</a:t>
            </a:r>
            <a:r>
              <a:rPr lang="zh-CN" altLang="ro-RO" dirty="0">
                <a:solidFill>
                  <a:srgbClr val="4B4B4B"/>
                </a:solidFill>
                <a:latin typeface="Verdana" charset="0"/>
              </a:rPr>
              <a:t>　　　</a:t>
            </a:r>
            <a:r>
              <a:rPr lang="ro-RO" altLang="zh-CN" dirty="0" err="1" smtClean="0">
                <a:solidFill>
                  <a:srgbClr val="4B4B4B"/>
                </a:solidFill>
                <a:latin typeface="Verdana" charset="0"/>
              </a:rPr>
              <a:t>IntPredicate,LongPredicate</a:t>
            </a:r>
            <a:r>
              <a:rPr lang="ro-RO" altLang="zh-CN" dirty="0">
                <a:solidFill>
                  <a:srgbClr val="4B4B4B"/>
                </a:solidFill>
                <a:latin typeface="Verdana" charset="0"/>
              </a:rPr>
              <a:t>, </a:t>
            </a:r>
            <a:r>
              <a:rPr lang="ro-RO" altLang="zh-CN" dirty="0" err="1">
                <a:solidFill>
                  <a:srgbClr val="4B4B4B"/>
                </a:solidFill>
                <a:latin typeface="Verdana" charset="0"/>
              </a:rPr>
              <a:t>DoublePredicate</a:t>
            </a:r>
            <a:r>
              <a:rPr lang="ro-RO" altLang="zh-CN" dirty="0"/>
              <a:t/>
            </a:r>
            <a:br>
              <a:rPr lang="ro-RO" altLang="zh-CN" dirty="0"/>
            </a:br>
            <a:r>
              <a:rPr lang="ro-RO" altLang="zh-CN" dirty="0" err="1">
                <a:solidFill>
                  <a:srgbClr val="4B4B4B"/>
                </a:solidFill>
                <a:latin typeface="Verdana" charset="0"/>
              </a:rPr>
              <a:t>Consumer</a:t>
            </a:r>
            <a:r>
              <a:rPr lang="ro-RO" altLang="zh-CN" dirty="0">
                <a:solidFill>
                  <a:srgbClr val="4B4B4B"/>
                </a:solidFill>
                <a:latin typeface="Verdana" charset="0"/>
              </a:rPr>
              <a:t>&lt;T&gt; </a:t>
            </a:r>
            <a:r>
              <a:rPr lang="zh-CN" altLang="ro-RO" dirty="0">
                <a:solidFill>
                  <a:srgbClr val="4B4B4B"/>
                </a:solidFill>
                <a:latin typeface="Verdana" charset="0"/>
              </a:rPr>
              <a:t>　　　　</a:t>
            </a:r>
            <a:r>
              <a:rPr lang="ro-RO" altLang="zh-CN" dirty="0">
                <a:solidFill>
                  <a:srgbClr val="4B4B4B"/>
                </a:solidFill>
                <a:latin typeface="Verdana" charset="0"/>
              </a:rPr>
              <a:t>T-&gt;</a:t>
            </a:r>
            <a:r>
              <a:rPr lang="ro-RO" altLang="zh-CN" dirty="0" err="1">
                <a:solidFill>
                  <a:srgbClr val="4B4B4B"/>
                </a:solidFill>
                <a:latin typeface="Verdana" charset="0"/>
              </a:rPr>
              <a:t>void</a:t>
            </a:r>
            <a:r>
              <a:rPr lang="ro-RO" altLang="zh-CN" dirty="0">
                <a:solidFill>
                  <a:srgbClr val="4B4B4B"/>
                </a:solidFill>
                <a:latin typeface="Verdana" charset="0"/>
              </a:rPr>
              <a:t> </a:t>
            </a:r>
            <a:r>
              <a:rPr lang="zh-CN" altLang="ro-RO" dirty="0">
                <a:solidFill>
                  <a:srgbClr val="4B4B4B"/>
                </a:solidFill>
                <a:latin typeface="Verdana" charset="0"/>
              </a:rPr>
              <a:t>　　　　</a:t>
            </a:r>
            <a:r>
              <a:rPr lang="ro-RO" altLang="zh-CN" dirty="0" err="1" smtClean="0">
                <a:solidFill>
                  <a:srgbClr val="4B4B4B"/>
                </a:solidFill>
                <a:latin typeface="Verdana" charset="0"/>
              </a:rPr>
              <a:t>IntConsumer,LongConsumer</a:t>
            </a:r>
            <a:r>
              <a:rPr lang="ro-RO" altLang="zh-CN" dirty="0">
                <a:solidFill>
                  <a:srgbClr val="4B4B4B"/>
                </a:solidFill>
                <a:latin typeface="Verdana" charset="0"/>
              </a:rPr>
              <a:t>, </a:t>
            </a:r>
            <a:r>
              <a:rPr lang="ro-RO" altLang="zh-CN" dirty="0" err="1">
                <a:solidFill>
                  <a:srgbClr val="4B4B4B"/>
                </a:solidFill>
                <a:latin typeface="Verdana" charset="0"/>
              </a:rPr>
              <a:t>DoubleConsumer</a:t>
            </a:r>
            <a:r>
              <a:rPr lang="ro-RO" altLang="zh-CN" dirty="0"/>
              <a:t/>
            </a:r>
            <a:br>
              <a:rPr lang="ro-RO" altLang="zh-CN" dirty="0"/>
            </a:br>
            <a:r>
              <a:rPr lang="ro-RO" altLang="zh-CN" dirty="0" err="1">
                <a:solidFill>
                  <a:srgbClr val="4B4B4B"/>
                </a:solidFill>
                <a:latin typeface="Verdana" charset="0"/>
              </a:rPr>
              <a:t>Function</a:t>
            </a:r>
            <a:r>
              <a:rPr lang="ro-RO" altLang="zh-CN" dirty="0">
                <a:solidFill>
                  <a:srgbClr val="4B4B4B"/>
                </a:solidFill>
                <a:latin typeface="Verdana" charset="0"/>
              </a:rPr>
              <a:t>&lt;T,R&gt;</a:t>
            </a:r>
            <a:r>
              <a:rPr lang="zh-CN" altLang="ro-RO" dirty="0">
                <a:solidFill>
                  <a:srgbClr val="4B4B4B"/>
                </a:solidFill>
                <a:latin typeface="Verdana" charset="0"/>
              </a:rPr>
              <a:t>　　　　 </a:t>
            </a:r>
            <a:r>
              <a:rPr lang="ro-RO" altLang="zh-CN" dirty="0">
                <a:solidFill>
                  <a:srgbClr val="4B4B4B"/>
                </a:solidFill>
                <a:latin typeface="Verdana" charset="0"/>
              </a:rPr>
              <a:t>T-&gt;R</a:t>
            </a:r>
            <a:r>
              <a:rPr lang="zh-CN" altLang="ro-RO" dirty="0">
                <a:solidFill>
                  <a:srgbClr val="4B4B4B"/>
                </a:solidFill>
                <a:latin typeface="Verdana" charset="0"/>
              </a:rPr>
              <a:t>　　　　　</a:t>
            </a:r>
            <a:r>
              <a:rPr lang="zh-CN" altLang="en-US" dirty="0" smtClean="0">
                <a:solidFill>
                  <a:srgbClr val="4B4B4B"/>
                </a:solidFill>
                <a:latin typeface="Verdana" charset="0"/>
              </a:rPr>
              <a:t>  </a:t>
            </a:r>
            <a:r>
              <a:rPr lang="ro-RO" altLang="zh-CN" dirty="0" err="1" smtClean="0">
                <a:solidFill>
                  <a:srgbClr val="4B4B4B"/>
                </a:solidFill>
                <a:latin typeface="Verdana" charset="0"/>
              </a:rPr>
              <a:t>IntFunction</a:t>
            </a:r>
            <a:r>
              <a:rPr lang="ro-RO" altLang="zh-CN" dirty="0" smtClean="0">
                <a:solidFill>
                  <a:srgbClr val="4B4B4B"/>
                </a:solidFill>
                <a:latin typeface="Verdana" charset="0"/>
              </a:rPr>
              <a:t>&lt;R&gt;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25389" y="4625789"/>
            <a:ext cx="3810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Ps:</a:t>
            </a:r>
          </a:p>
          <a:p>
            <a:r>
              <a:rPr kumimoji="1" lang="zh-CN" altLang="en-US" dirty="0" smtClean="0"/>
              <a:t>拿类和实例类比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函数式接口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类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Lamdba</a:t>
            </a:r>
            <a:r>
              <a:rPr kumimoji="1" lang="zh-CN" altLang="en-US" dirty="0" smtClean="0"/>
              <a:t>表达式则是具体实例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1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归约和</a:t>
            </a:r>
            <a:r>
              <a:rPr lang="zh-CN" altLang="en-US" sz="3200" b="1" dirty="0" smtClean="0"/>
              <a:t>汇总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094607" y="1267866"/>
            <a:ext cx="9663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i="1" dirty="0" smtClean="0"/>
              <a:t>函数</a:t>
            </a:r>
            <a:r>
              <a:rPr lang="zh-CN" altLang="en-US" i="1" dirty="0"/>
              <a:t>式编程通常提供了多种方法来执行同一个操作</a:t>
            </a:r>
            <a:r>
              <a:rPr lang="en-US" altLang="zh-CN" i="1" dirty="0"/>
              <a:t>.</a:t>
            </a:r>
            <a:r>
              <a:rPr lang="zh-CN" altLang="en-US" i="1" dirty="0"/>
              <a:t>收集器在某种程度上比</a:t>
            </a:r>
            <a:r>
              <a:rPr lang="en-US" altLang="zh-CN" i="1" dirty="0"/>
              <a:t>Stream</a:t>
            </a:r>
            <a:r>
              <a:rPr lang="zh-CN" altLang="en-US" i="1" dirty="0"/>
              <a:t>接口上直接提供的方法用起来更复杂</a:t>
            </a:r>
            <a:r>
              <a:rPr lang="en-US" altLang="zh-CN" i="1" dirty="0"/>
              <a:t>,</a:t>
            </a:r>
            <a:r>
              <a:rPr lang="zh-CN" altLang="en-US" i="1" dirty="0"/>
              <a:t>但是好处在于</a:t>
            </a:r>
            <a:r>
              <a:rPr lang="zh-CN" altLang="en-US" i="1" dirty="0" smtClean="0"/>
              <a:t>它们能</a:t>
            </a:r>
            <a:r>
              <a:rPr lang="zh-CN" altLang="en-US" i="1" dirty="0"/>
              <a:t>提供更高水平的抽象和概括</a:t>
            </a:r>
            <a:r>
              <a:rPr lang="en-US" altLang="zh-CN" i="1" dirty="0"/>
              <a:t>,</a:t>
            </a:r>
            <a:r>
              <a:rPr lang="zh-CN" altLang="en-US" i="1" dirty="0"/>
              <a:t>也更容易重用和自定义</a:t>
            </a:r>
            <a:br>
              <a:rPr lang="zh-CN" altLang="en-US" i="1" dirty="0"/>
            </a:br>
            <a:endParaRPr lang="en-US" altLang="zh-CN" i="1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i="1" dirty="0" smtClean="0"/>
              <a:t>尽可能</a:t>
            </a:r>
            <a:r>
              <a:rPr lang="zh-CN" altLang="en-US" i="1" dirty="0"/>
              <a:t>的给手头的问题探索不同的解决方案</a:t>
            </a:r>
            <a:r>
              <a:rPr lang="en-US" altLang="zh-CN" i="1" dirty="0"/>
              <a:t>,</a:t>
            </a:r>
            <a:r>
              <a:rPr lang="zh-CN" altLang="en-US" i="1" dirty="0"/>
              <a:t>但在通用方案里面</a:t>
            </a:r>
            <a:r>
              <a:rPr lang="en-US" altLang="zh-CN" i="1" dirty="0"/>
              <a:t>,</a:t>
            </a:r>
            <a:r>
              <a:rPr lang="zh-CN" altLang="en-US" i="1" dirty="0"/>
              <a:t>始终选择最专门化的一个</a:t>
            </a:r>
            <a:r>
              <a:rPr lang="en-US" altLang="zh-CN" i="1" dirty="0"/>
              <a:t>,</a:t>
            </a:r>
            <a:r>
              <a:rPr lang="zh-CN" altLang="en-US" i="1" dirty="0"/>
              <a:t>无论从可读性还是性能上看着一般都是最好的决定</a:t>
            </a:r>
            <a:r>
              <a:rPr lang="en-US" altLang="zh-CN" i="1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i="1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i="1" dirty="0" smtClean="0"/>
              <a:t>如下面两个操作一个使用收集器</a:t>
            </a:r>
            <a:r>
              <a:rPr kumimoji="1" lang="en-US" altLang="zh-CN" i="1" dirty="0" smtClean="0"/>
              <a:t>,</a:t>
            </a:r>
            <a:r>
              <a:rPr kumimoji="1" lang="zh-CN" altLang="en-US" i="1" dirty="0" smtClean="0"/>
              <a:t>一个使用</a:t>
            </a:r>
            <a:r>
              <a:rPr kumimoji="1" lang="en-US" altLang="zh-CN" i="1" dirty="0" smtClean="0"/>
              <a:t>Stream</a:t>
            </a:r>
            <a:r>
              <a:rPr kumimoji="1" lang="zh-CN" altLang="en-US" i="1" dirty="0" smtClean="0"/>
              <a:t>接口上直接提供的方法</a:t>
            </a:r>
            <a:r>
              <a:rPr kumimoji="1" lang="en-US" altLang="zh-CN" i="1" dirty="0" smtClean="0"/>
              <a:t>.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6" y="4043083"/>
            <a:ext cx="10477500" cy="121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55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归约和</a:t>
            </a:r>
            <a:r>
              <a:rPr lang="zh-CN" altLang="en-US" sz="3200" b="1" dirty="0" smtClean="0"/>
              <a:t>汇总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102659" y="1218880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Collectors</a:t>
            </a:r>
            <a:r>
              <a:rPr kumimoji="1" lang="zh-CN" altLang="en-US" dirty="0" smtClean="0"/>
              <a:t>获取最大</a:t>
            </a:r>
            <a:r>
              <a:rPr kumimoji="1" lang="en-US" altLang="zh-CN" dirty="0" smtClean="0"/>
              <a:t>\</a:t>
            </a:r>
            <a:r>
              <a:rPr kumimoji="1" lang="zh-CN" altLang="en-US" dirty="0" smtClean="0"/>
              <a:t>最小</a:t>
            </a:r>
            <a:r>
              <a:rPr kumimoji="1" lang="en-US" altLang="zh-CN" dirty="0" smtClean="0"/>
              <a:t>\</a:t>
            </a:r>
            <a:r>
              <a:rPr kumimoji="1" lang="zh-CN" altLang="en-US" dirty="0" smtClean="0"/>
              <a:t>总和</a:t>
            </a:r>
            <a:r>
              <a:rPr kumimoji="1" lang="en-US" altLang="zh-CN" dirty="0" smtClean="0"/>
              <a:t>\</a:t>
            </a:r>
            <a:r>
              <a:rPr kumimoji="1" lang="zh-CN" altLang="en-US" dirty="0" smtClean="0"/>
              <a:t>平均值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97" y="2033121"/>
            <a:ext cx="10375900" cy="351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744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归约和</a:t>
            </a:r>
            <a:r>
              <a:rPr lang="zh-CN" altLang="en-US" sz="3200" b="1" dirty="0" smtClean="0"/>
              <a:t>汇总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995083" y="1437830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reducing</a:t>
            </a:r>
            <a:r>
              <a:rPr kumimoji="1" lang="zh-CN" altLang="en-US" dirty="0" smtClean="0"/>
              <a:t>方法获取最大</a:t>
            </a:r>
            <a:r>
              <a:rPr kumimoji="1" lang="en-US" altLang="zh-CN" dirty="0" smtClean="0"/>
              <a:t>\</a:t>
            </a:r>
            <a:r>
              <a:rPr kumimoji="1" lang="zh-CN" altLang="en-US" dirty="0" smtClean="0"/>
              <a:t>总和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36" y="2422338"/>
            <a:ext cx="10388600" cy="2578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81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归约和</a:t>
            </a:r>
            <a:r>
              <a:rPr lang="zh-CN" altLang="en-US" sz="3200" b="1" dirty="0" smtClean="0"/>
              <a:t>汇总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36" y="1944594"/>
            <a:ext cx="10363200" cy="1193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5765" y="3891002"/>
            <a:ext cx="8624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输出结果</a:t>
            </a:r>
            <a:r>
              <a:rPr lang="en-US" altLang="zh-CN" dirty="0"/>
              <a:t>:</a:t>
            </a:r>
            <a:endParaRPr lang="en-US" altLang="zh-CN" dirty="0" smtClean="0"/>
          </a:p>
          <a:p>
            <a:r>
              <a:rPr lang="en-US" altLang="zh-CN" dirty="0" err="1" smtClean="0"/>
              <a:t>IntSummaryStatistics</a:t>
            </a:r>
            <a:r>
              <a:rPr lang="en-US" altLang="zh-CN" dirty="0" smtClean="0"/>
              <a:t>{count=9</a:t>
            </a:r>
            <a:r>
              <a:rPr lang="en-US" altLang="zh-CN" dirty="0"/>
              <a:t>, sum=4200, min=120, average=466.666667, max=800}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79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 smtClean="0"/>
              <a:t>分组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377950"/>
            <a:ext cx="10490200" cy="4102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52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多级分组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0576" y="1133396"/>
            <a:ext cx="96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要实现多级分组</a:t>
            </a:r>
            <a:r>
              <a:rPr lang="en-US" altLang="zh-CN" dirty="0"/>
              <a:t>,</a:t>
            </a:r>
            <a:r>
              <a:rPr lang="zh-CN" altLang="en-US" dirty="0"/>
              <a:t>我们可以使用一个由双参数版本的</a:t>
            </a:r>
            <a:r>
              <a:rPr lang="en-US" altLang="zh-CN" dirty="0" err="1"/>
              <a:t>Collector.groupingBy</a:t>
            </a:r>
            <a:r>
              <a:rPr lang="zh-CN" altLang="en-US" dirty="0"/>
              <a:t>工厂方法创建的收集器</a:t>
            </a:r>
            <a:r>
              <a:rPr lang="en-US" altLang="zh-CN" dirty="0"/>
              <a:t>,</a:t>
            </a:r>
            <a:r>
              <a:rPr lang="zh-CN" altLang="en-US" dirty="0"/>
              <a:t>它除了普通的分类函数外</a:t>
            </a:r>
            <a:r>
              <a:rPr lang="en-US" altLang="zh-CN" dirty="0"/>
              <a:t>,</a:t>
            </a:r>
            <a:r>
              <a:rPr lang="zh-CN" altLang="en-US" dirty="0"/>
              <a:t>还可以接受</a:t>
            </a:r>
            <a:r>
              <a:rPr lang="en-US" altLang="zh-CN" dirty="0"/>
              <a:t>collector</a:t>
            </a:r>
            <a:r>
              <a:rPr lang="zh-CN" altLang="en-US" dirty="0"/>
              <a:t>类型的第二个参数</a:t>
            </a:r>
            <a:r>
              <a:rPr lang="en-US" altLang="zh-CN" dirty="0"/>
              <a:t>.</a:t>
            </a:r>
            <a:r>
              <a:rPr lang="zh-CN" altLang="en-US" dirty="0"/>
              <a:t>我们可以把一个内层</a:t>
            </a:r>
            <a:r>
              <a:rPr lang="en-US" altLang="zh-CN" dirty="0" err="1"/>
              <a:t>groupingBy</a:t>
            </a:r>
            <a:r>
              <a:rPr lang="zh-CN" altLang="en-US" dirty="0"/>
              <a:t>传递给外层</a:t>
            </a:r>
            <a:r>
              <a:rPr lang="en-US" altLang="zh-CN" dirty="0" err="1"/>
              <a:t>groupingBy</a:t>
            </a:r>
            <a:r>
              <a:rPr lang="en-US" altLang="zh-CN" dirty="0"/>
              <a:t>,</a:t>
            </a:r>
            <a:r>
              <a:rPr lang="zh-CN" altLang="en-US" dirty="0"/>
              <a:t>并定义一个为流中项目分类的二级标准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6" y="2056726"/>
            <a:ext cx="10401300" cy="43575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71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zh-CN" altLang="en-US" sz="3200" b="1" dirty="0"/>
              <a:t>多级分组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0576" y="1133396"/>
            <a:ext cx="96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传递给第一个</a:t>
            </a:r>
            <a:r>
              <a:rPr lang="en-US" altLang="zh-CN" dirty="0" err="1"/>
              <a:t>groupingBy</a:t>
            </a:r>
            <a:r>
              <a:rPr lang="zh-CN" altLang="en-US" dirty="0"/>
              <a:t>的第二个收集器可以是任何类型</a:t>
            </a:r>
            <a:r>
              <a:rPr lang="en-US" altLang="zh-CN" dirty="0"/>
              <a:t>,</a:t>
            </a:r>
            <a:r>
              <a:rPr lang="zh-CN" altLang="en-US" dirty="0"/>
              <a:t>而不一定是另一个</a:t>
            </a:r>
            <a:r>
              <a:rPr lang="en-US" altLang="zh-CN" dirty="0" err="1"/>
              <a:t>groupingBy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41" y="1502728"/>
            <a:ext cx="10363200" cy="4711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047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collectingAndThen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29552" y="1191986"/>
            <a:ext cx="96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把收集结果转换成另一种类型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67" y="1754468"/>
            <a:ext cx="10426700" cy="3187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249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en-US" altLang="zh-CN" sz="2800" b="1" dirty="0" smtClean="0"/>
              <a:t>mapping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29552" y="1191986"/>
            <a:ext cx="96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mapping</a:t>
            </a:r>
            <a:r>
              <a:rPr lang="zh-CN" altLang="en-US" dirty="0"/>
              <a:t>方法接收</a:t>
            </a:r>
            <a:r>
              <a:rPr lang="en-US" altLang="zh-CN" dirty="0"/>
              <a:t>2</a:t>
            </a:r>
            <a:r>
              <a:rPr lang="zh-CN" altLang="en-US" dirty="0"/>
              <a:t>个参数</a:t>
            </a:r>
            <a:r>
              <a:rPr lang="en-US" altLang="zh-CN" dirty="0"/>
              <a:t>:</a:t>
            </a:r>
            <a:r>
              <a:rPr lang="zh-CN" altLang="en-US" dirty="0"/>
              <a:t>一个函数对流中的元素做变换</a:t>
            </a:r>
            <a:r>
              <a:rPr lang="en-US" altLang="zh-CN" dirty="0"/>
              <a:t>,</a:t>
            </a:r>
            <a:r>
              <a:rPr lang="zh-CN" altLang="en-US" dirty="0"/>
              <a:t>另一个则将变换的结果对象收集起来</a:t>
            </a:r>
            <a:r>
              <a:rPr lang="en-US" altLang="zh-CN" dirty="0"/>
              <a:t>.</a:t>
            </a:r>
            <a:r>
              <a:rPr lang="zh-CN" altLang="en-US" dirty="0"/>
              <a:t>目的是在累加之前对每个输入元素应用一个映射函数</a:t>
            </a:r>
            <a:r>
              <a:rPr lang="en-US" altLang="zh-CN" dirty="0"/>
              <a:t>,</a:t>
            </a:r>
            <a:r>
              <a:rPr lang="zh-CN" altLang="en-US" dirty="0"/>
              <a:t>这样就可以接受特定类型元素的收集器适应不同类型的对象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52" y="2115316"/>
            <a:ext cx="10325100" cy="42585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357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收集器</a:t>
            </a:r>
            <a:r>
              <a:rPr lang="en-US" altLang="zh-CN" sz="3200" b="1" dirty="0" smtClean="0"/>
              <a:t>-</a:t>
            </a:r>
            <a:r>
              <a:rPr lang="en-US" altLang="zh-CN" sz="2800" b="1" dirty="0" smtClean="0"/>
              <a:t>mapping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29552" y="1191986"/>
            <a:ext cx="96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mapping</a:t>
            </a:r>
            <a:r>
              <a:rPr lang="zh-CN" altLang="en-US" dirty="0"/>
              <a:t>方法可以选择指定的数据结构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1561318"/>
            <a:ext cx="10325100" cy="4279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77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200" b="1" dirty="0"/>
              <a:t>Lambda </a:t>
            </a:r>
            <a:r>
              <a:rPr lang="zh-CN" altLang="en-US" sz="3200" b="1" dirty="0"/>
              <a:t>表达式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04367" y="1191986"/>
            <a:ext cx="9076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Lambda</a:t>
            </a:r>
            <a:r>
              <a:rPr kumimoji="1" lang="zh-CN" altLang="en-US" dirty="0"/>
              <a:t>表达式可以理解为一种匿名函数：它没有名称，但有参数列表、函数主体、返回类型，可能还有一个可以抛出的异常的列表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函数</a:t>
            </a:r>
            <a:r>
              <a:rPr kumimoji="1" lang="zh-CN" altLang="en-US" dirty="0"/>
              <a:t>式接口就是仅仅声明了一个抽象方法的接口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只有</a:t>
            </a:r>
            <a:r>
              <a:rPr kumimoji="1" lang="zh-CN" altLang="en-US" dirty="0"/>
              <a:t>在接受函数式接口的地方才可以使用</a:t>
            </a:r>
            <a:r>
              <a:rPr kumimoji="1" lang="en-US" altLang="zh-CN" dirty="0"/>
              <a:t>Lambda</a:t>
            </a:r>
            <a:r>
              <a:rPr kumimoji="1" lang="zh-CN" altLang="en-US" dirty="0"/>
              <a:t>表达式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67" y="2392315"/>
            <a:ext cx="6527800" cy="41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6"/>
          <p:cNvGrpSpPr/>
          <p:nvPr/>
        </p:nvGrpSpPr>
        <p:grpSpPr>
          <a:xfrm>
            <a:off x="1290900" y="1453796"/>
            <a:ext cx="3371230" cy="3843544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156834" y="1402745"/>
            <a:ext cx="5923542" cy="2936140"/>
          </a:xfrm>
          <a:prstGeom prst="rect">
            <a:avLst/>
          </a:prstGeom>
          <a:noFill/>
        </p:spPr>
        <p:txBody>
          <a:bodyPr wrap="square" lIns="91396" tIns="45696" rIns="91396" bIns="45696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collect</a:t>
            </a:r>
            <a:r>
              <a:rPr lang="zh-CN" altLang="en-US" sz="1400" dirty="0"/>
              <a:t>是一个终端操作</a:t>
            </a:r>
            <a:r>
              <a:rPr lang="en-US" altLang="zh-CN" sz="1400" dirty="0"/>
              <a:t>,</a:t>
            </a:r>
            <a:r>
              <a:rPr lang="zh-CN" altLang="en-US" sz="1400" dirty="0"/>
              <a:t>它接受的参数是将流中元素累积到汇总结果的各种方式</a:t>
            </a:r>
            <a:r>
              <a:rPr lang="en-US" altLang="zh-CN" sz="1400" dirty="0"/>
              <a:t>(</a:t>
            </a:r>
            <a:r>
              <a:rPr lang="zh-CN" altLang="en-US" sz="1400" dirty="0"/>
              <a:t>称为收集器</a:t>
            </a:r>
            <a:r>
              <a:rPr lang="en-US" altLang="zh-CN" sz="1400" dirty="0" smtClean="0"/>
              <a:t>).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预定义收集器包括将流元素归约和汇总到一个值</a:t>
            </a:r>
            <a:r>
              <a:rPr lang="en-US" altLang="zh-CN" sz="1400" dirty="0"/>
              <a:t>,</a:t>
            </a:r>
            <a:r>
              <a:rPr lang="zh-CN" altLang="en-US" sz="1400" dirty="0"/>
              <a:t>例如计算最小值</a:t>
            </a:r>
            <a:r>
              <a:rPr lang="en-US" altLang="zh-CN" sz="1400" dirty="0"/>
              <a:t>\</a:t>
            </a:r>
            <a:r>
              <a:rPr lang="zh-CN" altLang="en-US" sz="1400" dirty="0"/>
              <a:t>最大值或者平均数</a:t>
            </a:r>
            <a:r>
              <a:rPr lang="en-US" altLang="zh-CN" sz="1400" dirty="0"/>
              <a:t>.</a:t>
            </a:r>
            <a:r>
              <a:rPr lang="zh-CN" altLang="en-US" sz="1400" dirty="0"/>
              <a:t>这些可以参考</a:t>
            </a:r>
            <a:r>
              <a:rPr lang="en-US" altLang="zh-CN" sz="1400" dirty="0"/>
              <a:t>Collectors</a:t>
            </a:r>
            <a:r>
              <a:rPr lang="zh-CN" altLang="en-US" sz="1400" dirty="0"/>
              <a:t>类的方法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预定义的收集器可以用</a:t>
            </a:r>
            <a:r>
              <a:rPr lang="en-US" altLang="zh-CN" sz="1400" dirty="0" err="1"/>
              <a:t>groupBy</a:t>
            </a:r>
            <a:r>
              <a:rPr lang="zh-CN" altLang="en-US" sz="1400" dirty="0"/>
              <a:t>对流中元素进行分组</a:t>
            </a:r>
            <a:r>
              <a:rPr lang="en-US" altLang="zh-CN" sz="1400" dirty="0"/>
              <a:t>,</a:t>
            </a:r>
            <a:r>
              <a:rPr lang="zh-CN" altLang="en-US" sz="1400" dirty="0"/>
              <a:t>或用</a:t>
            </a:r>
            <a:r>
              <a:rPr lang="en-US" altLang="zh-CN" sz="1400" dirty="0" err="1"/>
              <a:t>partitioningBy</a:t>
            </a:r>
            <a:r>
              <a:rPr lang="zh-CN" altLang="en-US" sz="1400" dirty="0"/>
              <a:t>进行分区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收集器可以高效的复合起来</a:t>
            </a:r>
            <a:r>
              <a:rPr lang="en-US" altLang="zh-CN" sz="1400" dirty="0"/>
              <a:t>,</a:t>
            </a:r>
            <a:r>
              <a:rPr lang="zh-CN" altLang="en-US" sz="1400" dirty="0"/>
              <a:t>进行多级分组</a:t>
            </a:r>
            <a:r>
              <a:rPr lang="en-US" altLang="zh-CN" sz="1400" dirty="0"/>
              <a:t>\</a:t>
            </a:r>
            <a:r>
              <a:rPr lang="zh-CN" altLang="en-US" sz="1400" dirty="0"/>
              <a:t>分区和归约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你可以实现</a:t>
            </a:r>
            <a:r>
              <a:rPr lang="en-US" altLang="zh-CN" sz="1400" dirty="0"/>
              <a:t>Collector</a:t>
            </a:r>
            <a:r>
              <a:rPr lang="zh-CN" altLang="en-US" sz="1400" dirty="0"/>
              <a:t>接口中定义的方法来开发自己的收集器</a:t>
            </a:r>
            <a:r>
              <a:rPr lang="en-US" altLang="zh-CN" sz="1400" dirty="0"/>
              <a:t>.</a:t>
            </a:r>
          </a:p>
          <a:p>
            <a:pPr>
              <a:lnSpc>
                <a:spcPct val="120000"/>
              </a:lnSpc>
            </a:pP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标题 12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小结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726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并行流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29552" y="1191986"/>
            <a:ext cx="96953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并行</a:t>
            </a:r>
            <a:r>
              <a:rPr lang="zh-CN" altLang="en-US" dirty="0"/>
              <a:t>流就是把一个内容分成多个数据块，并用不同的线程分成多个数据块，并用不同的线程分别处理每个数据块的流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       </a:t>
            </a:r>
            <a:r>
              <a:rPr lang="en-US" altLang="zh-CN" dirty="0" smtClean="0"/>
              <a:t>JAVA8 </a:t>
            </a:r>
            <a:r>
              <a:rPr lang="zh-CN" altLang="en-US" dirty="0"/>
              <a:t>中将并行进行了优化，我们可以很容易的对数据进行并行操作。</a:t>
            </a:r>
            <a:r>
              <a:rPr lang="en-US" altLang="zh-CN" dirty="0"/>
              <a:t>Stream API </a:t>
            </a:r>
            <a:r>
              <a:rPr lang="zh-CN" altLang="en-US" dirty="0"/>
              <a:t>可以声明性地通过</a:t>
            </a:r>
            <a:r>
              <a:rPr lang="en-US" altLang="zh-CN" dirty="0"/>
              <a:t>parallel() </a:t>
            </a:r>
            <a:r>
              <a:rPr lang="zh-CN" altLang="en-US" dirty="0"/>
              <a:t>与</a:t>
            </a:r>
            <a:r>
              <a:rPr lang="en-US" altLang="zh-CN" dirty="0"/>
              <a:t>sequential() </a:t>
            </a:r>
            <a:r>
              <a:rPr lang="zh-CN" altLang="en-US" dirty="0"/>
              <a:t>在并行流与顺序流之间进行切换。但最后一次的</a:t>
            </a:r>
            <a:r>
              <a:rPr lang="en-US" altLang="zh-CN" dirty="0"/>
              <a:t>parallel()</a:t>
            </a:r>
            <a:r>
              <a:rPr lang="zh-CN" altLang="en-US" dirty="0"/>
              <a:t>或者</a:t>
            </a:r>
            <a:r>
              <a:rPr lang="en-US" altLang="zh-CN" dirty="0"/>
              <a:t>sequential()</a:t>
            </a:r>
            <a:r>
              <a:rPr lang="zh-CN" altLang="en-US" dirty="0"/>
              <a:t>调用才会影响整个流水线</a:t>
            </a:r>
            <a:r>
              <a:rPr lang="en-US" altLang="zh-CN" dirty="0"/>
              <a:t>.</a:t>
            </a:r>
            <a:r>
              <a:rPr lang="zh-CN" altLang="en-US" dirty="0"/>
              <a:t>其内部通过一个</a:t>
            </a:r>
            <a:r>
              <a:rPr lang="en-US" altLang="zh-CN" dirty="0"/>
              <a:t>Boolean</a:t>
            </a:r>
            <a:r>
              <a:rPr lang="zh-CN" altLang="en-US" dirty="0"/>
              <a:t>变量控制是否并行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310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并行流</a:t>
            </a:r>
            <a:r>
              <a:rPr lang="en-US" altLang="zh-CN" sz="3200" b="1" dirty="0" smtClean="0"/>
              <a:t>-Fork/Join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42999" y="1007320"/>
            <a:ext cx="96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其实</a:t>
            </a:r>
            <a:r>
              <a:rPr lang="en-US" altLang="zh-CN" dirty="0"/>
              <a:t>JAVA8</a:t>
            </a:r>
            <a:r>
              <a:rPr lang="zh-CN" altLang="en-US" dirty="0"/>
              <a:t>底层是使用</a:t>
            </a:r>
            <a:r>
              <a:rPr lang="en-US" altLang="zh-CN" dirty="0"/>
              <a:t>JAVA7</a:t>
            </a:r>
            <a:r>
              <a:rPr lang="zh-CN" altLang="en-US" dirty="0"/>
              <a:t>新加入的</a:t>
            </a:r>
            <a:r>
              <a:rPr lang="en-US" altLang="zh-CN" dirty="0"/>
              <a:t>Fork/Join</a:t>
            </a:r>
            <a:r>
              <a:rPr lang="zh-CN" altLang="en-US" dirty="0"/>
              <a:t>框架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947" y="1511675"/>
            <a:ext cx="9105434" cy="47681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73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并行流</a:t>
            </a:r>
            <a:r>
              <a:rPr lang="en-US" altLang="zh-CN" sz="3200" b="1" dirty="0" smtClean="0"/>
              <a:t>-Fork/Join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344705" y="1191986"/>
            <a:ext cx="96953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源码地址</a:t>
            </a:r>
            <a:r>
              <a:rPr lang="en-US" altLang="zh-CN" dirty="0"/>
              <a:t>:https://</a:t>
            </a:r>
            <a:r>
              <a:rPr lang="en-US" altLang="zh-CN" dirty="0" err="1" smtClean="0"/>
              <a:t>github.com</a:t>
            </a:r>
            <a:r>
              <a:rPr lang="en-US" altLang="zh-CN" dirty="0" smtClean="0"/>
              <a:t>/wenbin8/</a:t>
            </a:r>
            <a:r>
              <a:rPr lang="en-US" altLang="zh-CN" dirty="0" err="1" smtClean="0"/>
              <a:t>PractiseCode</a:t>
            </a:r>
            <a:r>
              <a:rPr lang="en-US" altLang="zh-CN" dirty="0" smtClean="0"/>
              <a:t>/blob/master/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/com/</a:t>
            </a:r>
            <a:r>
              <a:rPr lang="en-US" altLang="zh-CN" dirty="0" err="1" smtClean="0"/>
              <a:t>wenbin</a:t>
            </a:r>
            <a:r>
              <a:rPr lang="en-US" altLang="zh-CN" dirty="0" smtClean="0"/>
              <a:t>/design/mode</a:t>
            </a:r>
          </a:p>
          <a:p>
            <a:r>
              <a:rPr lang="en-US" altLang="zh-CN" dirty="0" smtClean="0"/>
              <a:t>/</a:t>
            </a:r>
            <a:r>
              <a:rPr lang="en-US" altLang="zh-CN" dirty="0" err="1" smtClean="0"/>
              <a:t>ForkJoinSumCalulator.java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zh-CN" altLang="en-US" dirty="0"/>
              <a:t>分支</a:t>
            </a:r>
            <a:r>
              <a:rPr lang="en-US" altLang="zh-CN" dirty="0"/>
              <a:t>/</a:t>
            </a:r>
            <a:r>
              <a:rPr lang="zh-CN" altLang="en-US" dirty="0"/>
              <a:t>合并框架应</a:t>
            </a:r>
            <a:r>
              <a:rPr lang="zh-CN" altLang="en-US" dirty="0" smtClean="0"/>
              <a:t>注意</a:t>
            </a:r>
            <a:r>
              <a:rPr lang="en-US" altLang="zh-CN" dirty="0" smtClean="0"/>
              <a:t>:</a:t>
            </a:r>
            <a:endParaRPr lang="zh-CN" altLang="en-US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new </a:t>
            </a:r>
            <a:r>
              <a:rPr lang="en-US" altLang="zh-CN" dirty="0" err="1"/>
              <a:t>ForkJoinPool</a:t>
            </a:r>
            <a:r>
              <a:rPr lang="en-US" altLang="zh-CN" dirty="0"/>
              <a:t>();</a:t>
            </a:r>
            <a:r>
              <a:rPr lang="zh-CN" altLang="en-US" dirty="0"/>
              <a:t>无参数构造方法将使用</a:t>
            </a:r>
            <a:r>
              <a:rPr lang="en-US" altLang="zh-CN" dirty="0" err="1"/>
              <a:t>Runtime.availableProcessors</a:t>
            </a:r>
            <a:r>
              <a:rPr lang="zh-CN" altLang="en-US" dirty="0"/>
              <a:t>的返回值来决定线程池使用的线程数</a:t>
            </a:r>
            <a:r>
              <a:rPr lang="en-US" altLang="zh-CN" dirty="0"/>
              <a:t>.</a:t>
            </a:r>
            <a:r>
              <a:rPr lang="zh-CN" altLang="en-US" dirty="0"/>
              <a:t>它实际返回的是可用内核的数量</a:t>
            </a:r>
            <a:r>
              <a:rPr lang="en-US" altLang="zh-CN" dirty="0"/>
              <a:t>,</a:t>
            </a:r>
            <a:r>
              <a:rPr lang="zh-CN" altLang="en-US" dirty="0"/>
              <a:t>包括超线程生成的虚拟内核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对一个任务调用</a:t>
            </a:r>
            <a:r>
              <a:rPr lang="en-US" altLang="zh-CN" dirty="0"/>
              <a:t>join</a:t>
            </a:r>
            <a:r>
              <a:rPr lang="zh-CN" altLang="en-US" dirty="0"/>
              <a:t>方法会阻塞调用方</a:t>
            </a:r>
            <a:r>
              <a:rPr lang="en-US" altLang="zh-CN" dirty="0"/>
              <a:t>,</a:t>
            </a:r>
            <a:r>
              <a:rPr lang="zh-CN" altLang="en-US" dirty="0"/>
              <a:t>知道该任务做出结果</a:t>
            </a:r>
            <a:r>
              <a:rPr lang="en-US" altLang="zh-CN" dirty="0"/>
              <a:t>.</a:t>
            </a:r>
            <a:r>
              <a:rPr lang="zh-CN" altLang="en-US" dirty="0"/>
              <a:t>因此</a:t>
            </a:r>
            <a:r>
              <a:rPr lang="en-US" altLang="zh-CN" dirty="0"/>
              <a:t>,</a:t>
            </a:r>
            <a:r>
              <a:rPr lang="zh-CN" altLang="en-US" dirty="0"/>
              <a:t>需要注意在两个任务都开始后在调用该方法</a:t>
            </a:r>
            <a:r>
              <a:rPr lang="en-US" altLang="zh-CN" dirty="0"/>
              <a:t>.</a:t>
            </a:r>
            <a:r>
              <a:rPr lang="zh-CN" altLang="en-US" dirty="0"/>
              <a:t>否则每个子任务必须等待另一个完成才能开始</a:t>
            </a:r>
            <a:r>
              <a:rPr lang="en-US" altLang="zh-CN" dirty="0"/>
              <a:t>.</a:t>
            </a:r>
            <a:r>
              <a:rPr lang="zh-CN" altLang="en-US" dirty="0"/>
              <a:t>可能会比顺序执行更慢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对子任务调用</a:t>
            </a:r>
            <a:r>
              <a:rPr lang="en-US" altLang="zh-CN" dirty="0"/>
              <a:t>fork</a:t>
            </a:r>
            <a:r>
              <a:rPr lang="zh-CN" altLang="en-US" dirty="0"/>
              <a:t>方法可以把它排入</a:t>
            </a:r>
            <a:r>
              <a:rPr lang="en-US" altLang="zh-CN" dirty="0" err="1"/>
              <a:t>ForkJoinPool</a:t>
            </a:r>
            <a:r>
              <a:rPr lang="en-US" altLang="zh-CN" dirty="0"/>
              <a:t>.</a:t>
            </a:r>
            <a:r>
              <a:rPr lang="zh-CN" altLang="en-US" dirty="0"/>
              <a:t>同时对左边和右边调用</a:t>
            </a:r>
            <a:r>
              <a:rPr lang="en-US" altLang="zh-CN" dirty="0"/>
              <a:t>fork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没有一边调用</a:t>
            </a:r>
            <a:r>
              <a:rPr lang="en-US" altLang="zh-CN" dirty="0"/>
              <a:t>compute,</a:t>
            </a:r>
            <a:r>
              <a:rPr lang="zh-CN" altLang="en-US" dirty="0"/>
              <a:t>一边调用</a:t>
            </a:r>
            <a:r>
              <a:rPr lang="en-US" altLang="zh-CN" dirty="0"/>
              <a:t>fork</a:t>
            </a:r>
            <a:r>
              <a:rPr lang="zh-CN" altLang="en-US" dirty="0"/>
              <a:t>效率高</a:t>
            </a:r>
            <a:r>
              <a:rPr lang="en-US" altLang="zh-CN" dirty="0"/>
              <a:t>.</a:t>
            </a:r>
            <a:r>
              <a:rPr lang="zh-CN" altLang="en-US" dirty="0"/>
              <a:t>因为</a:t>
            </a:r>
            <a:r>
              <a:rPr lang="en-US" altLang="zh-CN" dirty="0"/>
              <a:t>compute</a:t>
            </a:r>
            <a:r>
              <a:rPr lang="zh-CN" altLang="en-US" dirty="0"/>
              <a:t>方法重用了当前线程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注意并行并不一定比顺序执行快</a:t>
            </a:r>
            <a:r>
              <a:rPr lang="en-US" altLang="zh-CN" dirty="0"/>
              <a:t>.</a:t>
            </a:r>
            <a:r>
              <a:rPr lang="zh-CN" altLang="en-US" dirty="0"/>
              <a:t>使用前最好的方式是测量</a:t>
            </a:r>
            <a:r>
              <a:rPr lang="en-US" altLang="zh-CN" dirty="0" smtClean="0"/>
              <a:t>.</a:t>
            </a:r>
            <a:r>
              <a:rPr lang="zh-CN" altLang="en-US" dirty="0"/>
              <a:t>使用分支</a:t>
            </a:r>
            <a:r>
              <a:rPr lang="en-US" altLang="zh-CN" dirty="0"/>
              <a:t>/</a:t>
            </a:r>
            <a:r>
              <a:rPr lang="zh-CN" altLang="en-US" dirty="0"/>
              <a:t>合并框架应</a:t>
            </a:r>
            <a:r>
              <a:rPr lang="zh-CN" altLang="en-US" dirty="0" smtClean="0"/>
              <a:t>注意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endParaRPr lang="zh-CN" altLang="en-US" dirty="0"/>
          </a:p>
          <a:p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959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并行流</a:t>
            </a:r>
            <a:r>
              <a:rPr lang="en-US" altLang="zh-CN" sz="3200" b="1" dirty="0" smtClean="0"/>
              <a:t>-</a:t>
            </a:r>
            <a:r>
              <a:rPr lang="en-US" altLang="zh-CN" sz="3200" b="1" dirty="0" err="1"/>
              <a:t>Spliterator</a:t>
            </a:r>
            <a:endParaRPr lang="en-US" altLang="zh-CN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084542" y="1191986"/>
            <a:ext cx="9955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Spliterator</a:t>
            </a:r>
            <a:r>
              <a:rPr lang="zh-CN" altLang="en-US" dirty="0"/>
              <a:t>是</a:t>
            </a:r>
            <a:r>
              <a:rPr lang="en-US" altLang="zh-CN" dirty="0"/>
              <a:t>java8</a:t>
            </a:r>
            <a:r>
              <a:rPr lang="zh-CN" altLang="en-US" dirty="0"/>
              <a:t>中加入的另一个新接</a:t>
            </a:r>
            <a:r>
              <a:rPr lang="en-US" altLang="zh-CN" dirty="0"/>
              <a:t>;</a:t>
            </a:r>
            <a:r>
              <a:rPr lang="zh-CN" altLang="en-US" dirty="0"/>
              <a:t>这个名字代表</a:t>
            </a:r>
            <a:r>
              <a:rPr lang="en-US" altLang="zh-CN" dirty="0"/>
              <a:t>"</a:t>
            </a:r>
            <a:r>
              <a:rPr lang="zh-CN" altLang="en-US" dirty="0"/>
              <a:t>可分迭代器</a:t>
            </a:r>
            <a:r>
              <a:rPr lang="en-US" altLang="zh-CN" dirty="0"/>
              <a:t>".</a:t>
            </a:r>
            <a:r>
              <a:rPr lang="zh-CN" altLang="en-US" dirty="0"/>
              <a:t>和</a:t>
            </a:r>
            <a:r>
              <a:rPr lang="en-US" altLang="zh-CN" dirty="0"/>
              <a:t>Iterator</a:t>
            </a:r>
            <a:r>
              <a:rPr lang="zh-CN" altLang="en-US" dirty="0"/>
              <a:t>一样</a:t>
            </a:r>
            <a:r>
              <a:rPr lang="en-US" altLang="zh-CN" dirty="0"/>
              <a:t>,</a:t>
            </a:r>
            <a:r>
              <a:rPr lang="en-US" altLang="zh-CN" dirty="0" err="1"/>
              <a:t>Spliterator</a:t>
            </a:r>
            <a:r>
              <a:rPr lang="zh-CN" altLang="en-US" dirty="0"/>
              <a:t>也用于遍历数据源中的元素</a:t>
            </a:r>
            <a:r>
              <a:rPr lang="en-US" altLang="zh-CN" dirty="0"/>
              <a:t>,</a:t>
            </a:r>
            <a:r>
              <a:rPr lang="zh-CN" altLang="en-US" dirty="0"/>
              <a:t>但是它是为了并行执行而设计的</a:t>
            </a:r>
            <a:r>
              <a:rPr lang="en-US" altLang="zh-CN" dirty="0"/>
              <a:t>.java8</a:t>
            </a:r>
            <a:r>
              <a:rPr lang="zh-CN" altLang="en-US" dirty="0"/>
              <a:t>已经为集合框架中包含的所有数据结构提供了一个默认的</a:t>
            </a:r>
            <a:r>
              <a:rPr lang="en-US" altLang="zh-CN" dirty="0" err="1"/>
              <a:t>Spliterator</a:t>
            </a:r>
            <a:r>
              <a:rPr lang="zh-CN" altLang="en-US" dirty="0"/>
              <a:t>实现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49" y="2120721"/>
            <a:ext cx="10350500" cy="2044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4541" y="4262717"/>
            <a:ext cx="10022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是</a:t>
            </a:r>
            <a:r>
              <a:rPr lang="en-US" altLang="zh-CN" dirty="0" err="1"/>
              <a:t>Spliterator</a:t>
            </a:r>
            <a:r>
              <a:rPr lang="zh-CN" altLang="en-US" dirty="0"/>
              <a:t>遍历的元素类型</a:t>
            </a:r>
            <a:r>
              <a:rPr lang="en-US" altLang="zh-CN" dirty="0"/>
              <a:t>.</a:t>
            </a:r>
          </a:p>
          <a:p>
            <a:r>
              <a:rPr lang="en-US" altLang="zh-CN" b="1" dirty="0" err="1"/>
              <a:t>tryAdvance</a:t>
            </a:r>
            <a:r>
              <a:rPr lang="zh-CN" altLang="en-US" dirty="0"/>
              <a:t>方法的行为类似于普通的</a:t>
            </a:r>
            <a:r>
              <a:rPr lang="en-US" altLang="zh-CN" dirty="0"/>
              <a:t>Iterator,</a:t>
            </a:r>
            <a:r>
              <a:rPr lang="zh-CN" altLang="en-US" dirty="0"/>
              <a:t>因为它会按顺序一个一个使用</a:t>
            </a:r>
            <a:r>
              <a:rPr lang="en-US" altLang="zh-CN" dirty="0" err="1"/>
              <a:t>Spliterator</a:t>
            </a:r>
            <a:r>
              <a:rPr lang="zh-CN" altLang="en-US" dirty="0"/>
              <a:t>中的元素</a:t>
            </a:r>
            <a:r>
              <a:rPr lang="en-US" altLang="zh-CN" dirty="0"/>
              <a:t>,</a:t>
            </a:r>
            <a:r>
              <a:rPr lang="zh-CN" altLang="en-US" dirty="0"/>
              <a:t>并且如果还有元素需要遍历它会返回</a:t>
            </a:r>
            <a:r>
              <a:rPr lang="en-US" altLang="zh-CN" dirty="0"/>
              <a:t>true.</a:t>
            </a:r>
          </a:p>
          <a:p>
            <a:r>
              <a:rPr lang="en-US" altLang="zh-CN" b="1" dirty="0" err="1"/>
              <a:t>trySplit</a:t>
            </a:r>
            <a:r>
              <a:rPr lang="zh-CN" altLang="en-US" dirty="0"/>
              <a:t>方法是专为</a:t>
            </a:r>
            <a:r>
              <a:rPr lang="en-US" altLang="zh-CN" dirty="0" err="1"/>
              <a:t>Spliterator</a:t>
            </a:r>
            <a:r>
              <a:rPr lang="zh-CN" altLang="en-US" dirty="0"/>
              <a:t>接口设计的</a:t>
            </a:r>
            <a:r>
              <a:rPr lang="en-US" altLang="zh-CN" dirty="0"/>
              <a:t>,</a:t>
            </a:r>
            <a:r>
              <a:rPr lang="zh-CN" altLang="en-US" dirty="0"/>
              <a:t>因为它可以把一些元素划出去分给第二个</a:t>
            </a:r>
            <a:r>
              <a:rPr lang="en-US" altLang="zh-CN" dirty="0" err="1"/>
              <a:t>Spliterator</a:t>
            </a:r>
            <a:r>
              <a:rPr lang="en-US" altLang="zh-CN" dirty="0"/>
              <a:t>(</a:t>
            </a:r>
            <a:r>
              <a:rPr lang="zh-CN" altLang="en-US" dirty="0"/>
              <a:t>由该方法返回</a:t>
            </a:r>
            <a:r>
              <a:rPr lang="en-US" altLang="zh-CN" dirty="0"/>
              <a:t>),</a:t>
            </a:r>
            <a:r>
              <a:rPr lang="zh-CN" altLang="en-US" dirty="0"/>
              <a:t>让他们两个并行处理</a:t>
            </a:r>
          </a:p>
          <a:p>
            <a:r>
              <a:rPr lang="en-US" altLang="zh-CN" b="1" dirty="0" err="1"/>
              <a:t>estimateSize</a:t>
            </a:r>
            <a:r>
              <a:rPr lang="zh-CN" altLang="en-US" dirty="0"/>
              <a:t>方法可以估计还剩下多少元素要遍历</a:t>
            </a:r>
            <a:r>
              <a:rPr lang="en-US" altLang="zh-CN" dirty="0"/>
              <a:t>,</a:t>
            </a:r>
            <a:r>
              <a:rPr lang="zh-CN" altLang="en-US" dirty="0"/>
              <a:t>即使不那么准确</a:t>
            </a:r>
            <a:r>
              <a:rPr lang="en-US" altLang="zh-CN" dirty="0"/>
              <a:t>,</a:t>
            </a:r>
            <a:r>
              <a:rPr lang="zh-CN" altLang="en-US" dirty="0"/>
              <a:t>能快速算出这个值可以使拆分的更均匀</a:t>
            </a:r>
            <a:r>
              <a:rPr lang="en-US" altLang="zh-CN" dirty="0"/>
              <a:t>.</a:t>
            </a:r>
          </a:p>
          <a:p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071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495435" y="365125"/>
            <a:ext cx="5201130" cy="8268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并行流</a:t>
            </a:r>
            <a:r>
              <a:rPr lang="en-US" altLang="zh-CN" sz="3200" b="1" dirty="0" smtClean="0"/>
              <a:t>-</a:t>
            </a:r>
            <a:r>
              <a:rPr lang="en-US" altLang="zh-CN" sz="3200" b="1" dirty="0" err="1"/>
              <a:t>Spliterator</a:t>
            </a:r>
            <a:endParaRPr lang="en-US" altLang="zh-CN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084542" y="1191986"/>
            <a:ext cx="9955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characteristics</a:t>
            </a:r>
            <a:r>
              <a:rPr lang="zh-CN" altLang="en-US" dirty="0"/>
              <a:t>方法返回一个</a:t>
            </a:r>
            <a:r>
              <a:rPr lang="en-US" altLang="zh-CN" dirty="0" err="1"/>
              <a:t>int</a:t>
            </a:r>
            <a:r>
              <a:rPr lang="en-US" altLang="zh-CN" dirty="0"/>
              <a:t>,</a:t>
            </a:r>
            <a:r>
              <a:rPr lang="zh-CN" altLang="en-US" dirty="0"/>
              <a:t>代表 </a:t>
            </a:r>
            <a:r>
              <a:rPr lang="en-US" altLang="zh-CN" dirty="0" err="1"/>
              <a:t>Spliterator</a:t>
            </a:r>
            <a:r>
              <a:rPr lang="zh-CN" altLang="en-US" dirty="0"/>
              <a:t>本身特性集的编码</a:t>
            </a:r>
            <a:r>
              <a:rPr lang="en-US" altLang="zh-CN" dirty="0"/>
              <a:t>.</a:t>
            </a:r>
            <a:r>
              <a:rPr lang="zh-CN" altLang="en-US" dirty="0"/>
              <a:t>可以用这些特性来更好 的控制和优化</a:t>
            </a:r>
            <a:r>
              <a:rPr lang="en-US" altLang="zh-CN" dirty="0" err="1"/>
              <a:t>Spliterator</a:t>
            </a:r>
            <a:r>
              <a:rPr lang="zh-CN" altLang="en-US" dirty="0"/>
              <a:t>的使用 </a:t>
            </a:r>
            <a:r>
              <a:rPr lang="en-US" altLang="zh-CN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ORDERED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zh-CN" altLang="en-US" dirty="0"/>
              <a:t>型 值为</a:t>
            </a:r>
            <a:r>
              <a:rPr lang="en-US" altLang="zh-CN" dirty="0"/>
              <a:t>16 </a:t>
            </a:r>
            <a:r>
              <a:rPr lang="zh-CN" altLang="en-US" dirty="0"/>
              <a:t>既定的顺序，</a:t>
            </a:r>
            <a:r>
              <a:rPr lang="en-US" altLang="zh-CN" dirty="0" err="1"/>
              <a:t>Spliterator</a:t>
            </a:r>
            <a:r>
              <a:rPr lang="zh-CN" altLang="en-US" dirty="0"/>
              <a:t>保证拆分和遍历时是按照这一顺序。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DISTINCT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型 值为</a:t>
            </a:r>
            <a:r>
              <a:rPr lang="en-US" altLang="zh-CN" dirty="0"/>
              <a:t>1 </a:t>
            </a:r>
            <a:r>
              <a:rPr lang="zh-CN" altLang="en-US" dirty="0"/>
              <a:t>表示元素都不是重复的，对于每一对元素</a:t>
            </a:r>
            <a:r>
              <a:rPr lang="en-US" altLang="zh-CN" dirty="0"/>
              <a:t>{ x, y}</a:t>
            </a:r>
            <a:r>
              <a:rPr lang="zh-CN" altLang="en-US" dirty="0"/>
              <a:t>，</a:t>
            </a:r>
            <a:r>
              <a:rPr lang="en-US" altLang="zh-CN" dirty="0"/>
              <a:t>{ !</a:t>
            </a:r>
            <a:r>
              <a:rPr lang="en-US" altLang="zh-CN" dirty="0" err="1"/>
              <a:t>x.equals</a:t>
            </a:r>
            <a:r>
              <a:rPr lang="en-US" altLang="zh-CN" dirty="0"/>
              <a:t>(y)}</a:t>
            </a:r>
            <a:r>
              <a:rPr lang="zh-CN" altLang="en-US" dirty="0"/>
              <a:t>。例如，这适用于基于</a:t>
            </a:r>
            <a:r>
              <a:rPr lang="en-US" altLang="zh-CN" dirty="0"/>
              <a:t>{@link Set}</a:t>
            </a:r>
            <a:r>
              <a:rPr lang="zh-CN" altLang="en-US" dirty="0"/>
              <a:t>的</a:t>
            </a:r>
            <a:r>
              <a:rPr lang="en-US" altLang="zh-CN" dirty="0" err="1"/>
              <a:t>Spliterator</a:t>
            </a:r>
            <a:r>
              <a:rPr lang="zh-CN" altLang="en-US" dirty="0"/>
              <a:t>。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SORTED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型 值为</a:t>
            </a:r>
            <a:r>
              <a:rPr lang="en-US" altLang="zh-CN" dirty="0"/>
              <a:t>4 </a:t>
            </a:r>
            <a:r>
              <a:rPr lang="zh-CN" altLang="en-US" dirty="0"/>
              <a:t>表示元素顺序按照预定义的顺序，可以通过</a:t>
            </a:r>
            <a:r>
              <a:rPr lang="en-US" altLang="zh-CN" dirty="0" err="1"/>
              <a:t>getComparator</a:t>
            </a:r>
            <a:r>
              <a:rPr lang="en-US" altLang="zh-CN" dirty="0"/>
              <a:t> </a:t>
            </a:r>
            <a:r>
              <a:rPr lang="zh-CN" altLang="en-US" dirty="0"/>
              <a:t>获取排序器，若返回</a:t>
            </a:r>
            <a:r>
              <a:rPr lang="en-US" altLang="zh-CN" dirty="0"/>
              <a:t>null ,</a:t>
            </a:r>
            <a:r>
              <a:rPr lang="zh-CN" altLang="en-US" dirty="0"/>
              <a:t>则是按自然排序。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SIZED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型 值为</a:t>
            </a:r>
            <a:r>
              <a:rPr lang="en-US" altLang="zh-CN" dirty="0"/>
              <a:t>64 </a:t>
            </a:r>
            <a:r>
              <a:rPr lang="zh-CN" altLang="en-US" dirty="0"/>
              <a:t>表示在遍历分隔之前 </a:t>
            </a:r>
            <a:r>
              <a:rPr lang="en-US" altLang="zh-CN" dirty="0" err="1"/>
              <a:t>estimateSize</a:t>
            </a:r>
            <a:r>
              <a:rPr lang="en-US" altLang="zh-CN" dirty="0"/>
              <a:t>() </a:t>
            </a:r>
            <a:r>
              <a:rPr lang="zh-CN" altLang="en-US" dirty="0"/>
              <a:t>返回的值代表一个有限的大小，在没有修改结构源的情况下，代表了一个完整遍历时所遇到的元素数量的精确计数。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NONNULL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en-US" dirty="0"/>
              <a:t>型 值为</a:t>
            </a:r>
            <a:r>
              <a:rPr lang="en-US" altLang="zh-CN" dirty="0"/>
              <a:t>256 </a:t>
            </a:r>
            <a:r>
              <a:rPr lang="zh-CN" altLang="en-US" dirty="0"/>
              <a:t>表示数据源保证元素不会为空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IMMUTABLE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zh-CN" altLang="en-US" dirty="0"/>
              <a:t>型 值为</a:t>
            </a:r>
            <a:r>
              <a:rPr lang="en-US" altLang="zh-CN" dirty="0"/>
              <a:t>1024 </a:t>
            </a:r>
            <a:r>
              <a:rPr lang="zh-CN" altLang="en-US" dirty="0"/>
              <a:t>表示在遍历的过程中不能添加、替换、删除元素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CONCURRENT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型 值为</a:t>
            </a:r>
            <a:r>
              <a:rPr lang="en-US" altLang="zh-CN" dirty="0"/>
              <a:t>4096 </a:t>
            </a:r>
            <a:r>
              <a:rPr lang="zh-CN" altLang="en-US" dirty="0"/>
              <a:t>表示元素可以被多个线程安全并发得修改而不需要外部的同步。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SUBSIZED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型 值为</a:t>
            </a:r>
            <a:r>
              <a:rPr lang="en-US" altLang="zh-CN" dirty="0"/>
              <a:t>16384 </a:t>
            </a:r>
            <a:r>
              <a:rPr lang="zh-CN" altLang="en-US" dirty="0"/>
              <a:t>表示</a:t>
            </a:r>
            <a:r>
              <a:rPr lang="en-US" altLang="zh-CN" dirty="0" err="1"/>
              <a:t>trySplit</a:t>
            </a:r>
            <a:r>
              <a:rPr lang="en-US" altLang="zh-CN" dirty="0"/>
              <a:t>()</a:t>
            </a:r>
            <a:r>
              <a:rPr lang="zh-CN" altLang="en-US" dirty="0"/>
              <a:t>返回的结果都是</a:t>
            </a:r>
            <a:r>
              <a:rPr lang="en-US" altLang="zh-CN" dirty="0"/>
              <a:t>SIZED</a:t>
            </a:r>
            <a:r>
              <a:rPr lang="zh-CN" altLang="en-US" dirty="0"/>
              <a:t>和</a:t>
            </a:r>
            <a:r>
              <a:rPr lang="en-US" altLang="zh-CN" dirty="0"/>
              <a:t>SUBSIZED</a:t>
            </a:r>
          </a:p>
          <a:p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859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=""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282409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总结</a:t>
            </a:r>
            <a:endParaRPr kumimoji="1" lang="zh-CN" altLang="en-US" sz="3200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7494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 smtClean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=""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4895052"/>
            <a:ext cx="4985146" cy="32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集合操作的痛点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6"/>
          <p:cNvGrpSpPr/>
          <p:nvPr/>
        </p:nvGrpSpPr>
        <p:grpSpPr>
          <a:xfrm>
            <a:off x="1290900" y="1453796"/>
            <a:ext cx="3371230" cy="3843544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33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128533" tIns="64268" rIns="128533" bIns="6426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33" dirty="0">
                <a:solidFill>
                  <a:prstClr val="black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156834" y="1402745"/>
            <a:ext cx="5923542" cy="2936140"/>
          </a:xfrm>
          <a:prstGeom prst="rect">
            <a:avLst/>
          </a:prstGeom>
          <a:noFill/>
        </p:spPr>
        <p:txBody>
          <a:bodyPr wrap="square" lIns="91396" tIns="45696" rIns="91396" bIns="45696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内部迭代的代码变的更加容易读</a:t>
            </a:r>
            <a:endParaRPr lang="en-US" altLang="zh-CN" sz="1400" dirty="0" smtClean="0"/>
          </a:p>
          <a:p>
            <a:pPr marL="285750" indent="-285750">
              <a:buFont typeface="Arial" charset="0"/>
              <a:buChar char="•"/>
            </a:pPr>
            <a:endParaRPr lang="en-US" altLang="zh-CN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动不动</a:t>
            </a:r>
            <a:r>
              <a:rPr lang="zh-CN" altLang="en-US" sz="1400" dirty="0"/>
              <a:t>就要遍历数据，代码繁琐、可读性差、维护</a:t>
            </a:r>
            <a:r>
              <a:rPr lang="zh-CN" altLang="en-US" sz="1400" dirty="0" smtClean="0"/>
              <a:t>困难</a:t>
            </a:r>
            <a:endParaRPr lang="en-US" altLang="zh-CN" sz="1400" dirty="0" smtClean="0"/>
          </a:p>
          <a:p>
            <a:pPr marL="285750" indent="-285750">
              <a:buFont typeface="Arial" charset="0"/>
              <a:buChar char="•"/>
            </a:pP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内存占用大，集合是装载全部数据到</a:t>
            </a:r>
            <a:r>
              <a:rPr lang="zh-CN" altLang="en-US" sz="1400" dirty="0" smtClean="0"/>
              <a:t>内存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流操作可以筛选出需要数据在做处理</a:t>
            </a:r>
            <a:r>
              <a:rPr lang="en-US" altLang="zh-CN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需要程序员自己实现并行处理，难度大、易</a:t>
            </a:r>
            <a:r>
              <a:rPr lang="zh-CN" altLang="en-US" sz="1400" dirty="0" smtClean="0"/>
              <a:t>出错</a:t>
            </a:r>
            <a:endParaRPr lang="en-US" altLang="zh-CN" sz="1400" dirty="0" smtClean="0"/>
          </a:p>
          <a:p>
            <a:pPr marL="285750" indent="-285750">
              <a:buFont typeface="Arial" charset="0"/>
              <a:buChar char="•"/>
            </a:pP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/>
              <a:t>使用集合时性能优化对程序员来说也是一个</a:t>
            </a:r>
            <a:r>
              <a:rPr lang="zh-CN" altLang="en-US" sz="1400" dirty="0" smtClean="0"/>
              <a:t>难点</a:t>
            </a:r>
            <a:endParaRPr lang="en-US" altLang="zh-CN" sz="1400" dirty="0" smtClean="0"/>
          </a:p>
          <a:p>
            <a:pPr marL="285750" indent="-285750">
              <a:buFont typeface="Arial" charset="0"/>
              <a:buChar char="•"/>
            </a:pPr>
            <a:endParaRPr lang="zh-CN" altLang="en-US" sz="1400" dirty="0"/>
          </a:p>
          <a:p>
            <a:r>
              <a:rPr lang="zh-CN" altLang="en-US" sz="1400" dirty="0"/>
              <a:t>上述痛点</a:t>
            </a:r>
            <a:r>
              <a:rPr lang="en-US" altLang="zh-CN" sz="1400" dirty="0"/>
              <a:t>Stream </a:t>
            </a:r>
            <a:r>
              <a:rPr lang="en-US" altLang="zh-CN" sz="1400" dirty="0" err="1"/>
              <a:t>Api</a:t>
            </a:r>
            <a:r>
              <a:rPr lang="zh-CN" altLang="en-US" sz="1400" dirty="0"/>
              <a:t>能够轻易帮我们解决。</a:t>
            </a:r>
          </a:p>
          <a:p>
            <a:pPr>
              <a:lnSpc>
                <a:spcPct val="120000"/>
              </a:lnSpc>
            </a:pP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标题 12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总结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685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796949" y="3967245"/>
            <a:ext cx="3571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THANKS~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千图PPT彼岸天：ID 8661124库_组合 3">
            <a:extLst>
              <a:ext uri="{FF2B5EF4-FFF2-40B4-BE49-F238E27FC236}">
                <a16:creationId xmlns="" xmlns:a16="http://schemas.microsoft.com/office/drawing/2014/main" id="{70FBB629-EE7B-4015-B001-D6FC8DD1DC6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039016" y="1942500"/>
            <a:ext cx="726003" cy="726003"/>
            <a:chOff x="2039016" y="1942500"/>
            <a:chExt cx="726003" cy="726003"/>
          </a:xfrm>
        </p:grpSpPr>
        <p:sp>
          <p:nvSpPr>
            <p:cNvPr id="32" name="Rectangle: Rounded Corners 4">
              <a:extLst>
                <a:ext uri="{FF2B5EF4-FFF2-40B4-BE49-F238E27FC236}">
                  <a16:creationId xmlns="" xmlns:a16="http://schemas.microsoft.com/office/drawing/2014/main" id="{0DDBD316-DBE1-4FB6-869B-8E6258A791DA}"/>
                </a:ext>
              </a:extLst>
            </p:cNvPr>
            <p:cNvSpPr/>
            <p:nvPr/>
          </p:nvSpPr>
          <p:spPr>
            <a:xfrm>
              <a:off x="2039016" y="1942500"/>
              <a:ext cx="726003" cy="726003"/>
            </a:xfrm>
            <a:prstGeom prst="roundRect">
              <a:avLst>
                <a:gd name="adj" fmla="val 4614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5">
              <a:extLst>
                <a:ext uri="{FF2B5EF4-FFF2-40B4-BE49-F238E27FC236}">
                  <a16:creationId xmlns="" xmlns:a16="http://schemas.microsoft.com/office/drawing/2014/main" id="{86E0FD64-947D-4506-9EA1-3758E9C6B3B0}"/>
                </a:ext>
              </a:extLst>
            </p:cNvPr>
            <p:cNvSpPr/>
            <p:nvPr/>
          </p:nvSpPr>
          <p:spPr>
            <a:xfrm>
              <a:off x="2238221" y="2144997"/>
              <a:ext cx="327593" cy="3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8400" y="0"/>
                  </a:moveTo>
                  <a:cubicBezTo>
                    <a:pt x="3600" y="0"/>
                    <a:pt x="0" y="3946"/>
                    <a:pt x="0" y="8723"/>
                  </a:cubicBezTo>
                  <a:cubicBezTo>
                    <a:pt x="0" y="13500"/>
                    <a:pt x="3600" y="17238"/>
                    <a:pt x="8400" y="17238"/>
                  </a:cubicBezTo>
                  <a:cubicBezTo>
                    <a:pt x="10400" y="17238"/>
                    <a:pt x="12200" y="16615"/>
                    <a:pt x="13600" y="15369"/>
                  </a:cubicBezTo>
                  <a:cubicBezTo>
                    <a:pt x="13600" y="15369"/>
                    <a:pt x="13800" y="15577"/>
                    <a:pt x="13800" y="15785"/>
                  </a:cubicBezTo>
                  <a:cubicBezTo>
                    <a:pt x="19000" y="20977"/>
                    <a:pt x="19000" y="20977"/>
                    <a:pt x="19000" y="20977"/>
                  </a:cubicBezTo>
                  <a:cubicBezTo>
                    <a:pt x="19400" y="21392"/>
                    <a:pt x="19800" y="21600"/>
                    <a:pt x="20000" y="21600"/>
                  </a:cubicBezTo>
                  <a:cubicBezTo>
                    <a:pt x="20400" y="21600"/>
                    <a:pt x="20800" y="21392"/>
                    <a:pt x="21200" y="20977"/>
                  </a:cubicBezTo>
                  <a:cubicBezTo>
                    <a:pt x="21600" y="20562"/>
                    <a:pt x="21600" y="19523"/>
                    <a:pt x="21200" y="18900"/>
                  </a:cubicBezTo>
                  <a:cubicBezTo>
                    <a:pt x="16000" y="13500"/>
                    <a:pt x="16000" y="13500"/>
                    <a:pt x="16000" y="13500"/>
                  </a:cubicBezTo>
                  <a:cubicBezTo>
                    <a:pt x="15800" y="13500"/>
                    <a:pt x="15600" y="13292"/>
                    <a:pt x="15400" y="13292"/>
                  </a:cubicBezTo>
                  <a:cubicBezTo>
                    <a:pt x="16200" y="11838"/>
                    <a:pt x="16600" y="10385"/>
                    <a:pt x="16600" y="8723"/>
                  </a:cubicBezTo>
                  <a:cubicBezTo>
                    <a:pt x="16600" y="3946"/>
                    <a:pt x="13000" y="0"/>
                    <a:pt x="8400" y="0"/>
                  </a:cubicBezTo>
                  <a:close/>
                  <a:moveTo>
                    <a:pt x="8400" y="2700"/>
                  </a:moveTo>
                  <a:cubicBezTo>
                    <a:pt x="11600" y="2700"/>
                    <a:pt x="14200" y="5400"/>
                    <a:pt x="14200" y="8723"/>
                  </a:cubicBezTo>
                  <a:cubicBezTo>
                    <a:pt x="14200" y="9762"/>
                    <a:pt x="13800" y="10800"/>
                    <a:pt x="13200" y="11838"/>
                  </a:cubicBezTo>
                  <a:cubicBezTo>
                    <a:pt x="12800" y="12669"/>
                    <a:pt x="12800" y="12669"/>
                    <a:pt x="12800" y="12669"/>
                  </a:cubicBezTo>
                  <a:cubicBezTo>
                    <a:pt x="12000" y="13292"/>
                    <a:pt x="12000" y="13292"/>
                    <a:pt x="12000" y="13292"/>
                  </a:cubicBezTo>
                  <a:cubicBezTo>
                    <a:pt x="11000" y="14123"/>
                    <a:pt x="9600" y="14538"/>
                    <a:pt x="8400" y="14538"/>
                  </a:cubicBezTo>
                  <a:cubicBezTo>
                    <a:pt x="5200" y="14538"/>
                    <a:pt x="2600" y="12046"/>
                    <a:pt x="2600" y="8723"/>
                  </a:cubicBezTo>
                  <a:cubicBezTo>
                    <a:pt x="2600" y="5400"/>
                    <a:pt x="5200" y="2700"/>
                    <a:pt x="8400" y="27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9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3161640" y="2139939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/>
              <a:t>使用</a:t>
            </a:r>
            <a:r>
              <a:rPr lang="en-US" altLang="zh-CN" sz="2000" b="1" dirty="0" err="1"/>
              <a:t>Colleection</a:t>
            </a:r>
            <a:r>
              <a:rPr lang="zh-CN" altLang="en-US" sz="2000" b="1" dirty="0"/>
              <a:t>接口需要做迭代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如</a:t>
            </a:r>
            <a:r>
              <a:rPr lang="en-US" altLang="zh-CN" sz="2000" b="1" dirty="0"/>
              <a:t>for-each.</a:t>
            </a:r>
            <a:r>
              <a:rPr lang="zh-CN" altLang="en-US" sz="2000" b="1" dirty="0"/>
              <a:t>这称为外部迭代</a:t>
            </a:r>
            <a:r>
              <a:rPr lang="en-US" altLang="zh-CN" sz="2000" b="1" dirty="0"/>
              <a:t>.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0" name="iSlíďè">
            <a:extLst>
              <a:ext uri="{FF2B5EF4-FFF2-40B4-BE49-F238E27FC236}">
                <a16:creationId xmlns="" xmlns:a16="http://schemas.microsoft.com/office/drawing/2014/main" id="{7D3F1D6E-1E46-4256-8FDA-1FE6BE0F1747}"/>
              </a:ext>
            </a:extLst>
          </p:cNvPr>
          <p:cNvSpPr txBox="1"/>
          <p:nvPr/>
        </p:nvSpPr>
        <p:spPr bwMode="auto">
          <a:xfrm>
            <a:off x="3161641" y="1720377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sz="2400" b="1" smtClean="0"/>
              <a:t>外部</a:t>
            </a:r>
            <a:r>
              <a:rPr lang="zh-CN" altLang="en-US" sz="2400" b="1" dirty="0"/>
              <a:t>迭代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内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外部迭代</a:t>
            </a:r>
            <a:endParaRPr lang="zh-CN" altLang="en-US" sz="3200" dirty="0"/>
          </a:p>
        </p:txBody>
      </p:sp>
      <p:sp>
        <p:nvSpPr>
          <p:cNvPr id="37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3161640" y="3413989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b="1" dirty="0"/>
              <a:t>Stream</a:t>
            </a:r>
            <a:r>
              <a:rPr lang="zh-CN" altLang="en-US" sz="2000" b="1" dirty="0"/>
              <a:t>库使用内部迭代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只要给出函数说怎么做就行了</a:t>
            </a:r>
            <a:r>
              <a:rPr lang="en-US" altLang="zh-CN" sz="2000" b="1" dirty="0"/>
              <a:t>.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8" name="iSlíďè">
            <a:extLst>
              <a:ext uri="{FF2B5EF4-FFF2-40B4-BE49-F238E27FC236}">
                <a16:creationId xmlns="" xmlns:a16="http://schemas.microsoft.com/office/drawing/2014/main" id="{7D3F1D6E-1E46-4256-8FDA-1FE6BE0F1747}"/>
              </a:ext>
            </a:extLst>
          </p:cNvPr>
          <p:cNvSpPr txBox="1"/>
          <p:nvPr/>
        </p:nvSpPr>
        <p:spPr bwMode="auto">
          <a:xfrm>
            <a:off x="3161641" y="2994427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sz="2400" b="1"/>
              <a:t>内部迭代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51" name="千图PPT彼岸天：ID 8661124库_组合 22">
            <a:extLst>
              <a:ext uri="{FF2B5EF4-FFF2-40B4-BE49-F238E27FC236}">
                <a16:creationId xmlns="" xmlns:a16="http://schemas.microsoft.com/office/drawing/2014/main" id="{4CDABC1E-8245-4A62-8B8A-9CDF67AEA0E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039015" y="3152276"/>
            <a:ext cx="726003" cy="726003"/>
            <a:chOff x="6597920" y="1942500"/>
            <a:chExt cx="726003" cy="726003"/>
          </a:xfrm>
        </p:grpSpPr>
        <p:sp>
          <p:nvSpPr>
            <p:cNvPr id="52" name="Rectangle: Rounded Corners 23">
              <a:extLst>
                <a:ext uri="{FF2B5EF4-FFF2-40B4-BE49-F238E27FC236}">
                  <a16:creationId xmlns="" xmlns:a16="http://schemas.microsoft.com/office/drawing/2014/main" id="{DF5335FB-BFE9-435D-A2B2-96C9CEAD1FD4}"/>
                </a:ext>
              </a:extLst>
            </p:cNvPr>
            <p:cNvSpPr/>
            <p:nvPr/>
          </p:nvSpPr>
          <p:spPr>
            <a:xfrm>
              <a:off x="6597920" y="1942500"/>
              <a:ext cx="726003" cy="726003"/>
            </a:xfrm>
            <a:prstGeom prst="roundRect">
              <a:avLst>
                <a:gd name="adj" fmla="val 4614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="" xmlns:a16="http://schemas.microsoft.com/office/drawing/2014/main" id="{05EC1F5D-A9F4-40A6-ABBE-32467142C8E5}"/>
                </a:ext>
              </a:extLst>
            </p:cNvPr>
            <p:cNvSpPr/>
            <p:nvPr/>
          </p:nvSpPr>
          <p:spPr>
            <a:xfrm>
              <a:off x="6785166" y="2139939"/>
              <a:ext cx="351510" cy="32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4272" y="0"/>
                  </a:moveTo>
                  <a:cubicBezTo>
                    <a:pt x="3474" y="0"/>
                    <a:pt x="2800" y="302"/>
                    <a:pt x="2235" y="908"/>
                  </a:cubicBezTo>
                  <a:cubicBezTo>
                    <a:pt x="1671" y="1514"/>
                    <a:pt x="1389" y="2237"/>
                    <a:pt x="1389" y="3094"/>
                  </a:cubicBezTo>
                  <a:cubicBezTo>
                    <a:pt x="1389" y="3950"/>
                    <a:pt x="1671" y="4688"/>
                    <a:pt x="2235" y="5294"/>
                  </a:cubicBezTo>
                  <a:cubicBezTo>
                    <a:pt x="2801" y="5899"/>
                    <a:pt x="3474" y="6202"/>
                    <a:pt x="4272" y="6202"/>
                  </a:cubicBezTo>
                  <a:cubicBezTo>
                    <a:pt x="5071" y="6202"/>
                    <a:pt x="5758" y="5899"/>
                    <a:pt x="6322" y="5294"/>
                  </a:cubicBezTo>
                  <a:cubicBezTo>
                    <a:pt x="6888" y="4688"/>
                    <a:pt x="7169" y="3950"/>
                    <a:pt x="7169" y="3094"/>
                  </a:cubicBezTo>
                  <a:cubicBezTo>
                    <a:pt x="7169" y="2238"/>
                    <a:pt x="6888" y="1514"/>
                    <a:pt x="6322" y="908"/>
                  </a:cubicBezTo>
                  <a:cubicBezTo>
                    <a:pt x="5758" y="302"/>
                    <a:pt x="5071" y="0"/>
                    <a:pt x="4272" y="0"/>
                  </a:cubicBezTo>
                  <a:close/>
                  <a:moveTo>
                    <a:pt x="17274" y="0"/>
                  </a:moveTo>
                  <a:cubicBezTo>
                    <a:pt x="16476" y="0"/>
                    <a:pt x="15789" y="302"/>
                    <a:pt x="15224" y="908"/>
                  </a:cubicBezTo>
                  <a:cubicBezTo>
                    <a:pt x="14660" y="1514"/>
                    <a:pt x="14377" y="2237"/>
                    <a:pt x="14378" y="3094"/>
                  </a:cubicBezTo>
                  <a:cubicBezTo>
                    <a:pt x="14378" y="3950"/>
                    <a:pt x="14660" y="4688"/>
                    <a:pt x="15224" y="5294"/>
                  </a:cubicBezTo>
                  <a:cubicBezTo>
                    <a:pt x="15789" y="5899"/>
                    <a:pt x="16476" y="6202"/>
                    <a:pt x="17274" y="6202"/>
                  </a:cubicBezTo>
                  <a:cubicBezTo>
                    <a:pt x="18072" y="6202"/>
                    <a:pt x="18747" y="5899"/>
                    <a:pt x="19311" y="5294"/>
                  </a:cubicBezTo>
                  <a:cubicBezTo>
                    <a:pt x="19876" y="4688"/>
                    <a:pt x="20158" y="3950"/>
                    <a:pt x="20158" y="3094"/>
                  </a:cubicBezTo>
                  <a:cubicBezTo>
                    <a:pt x="20158" y="2238"/>
                    <a:pt x="19876" y="1514"/>
                    <a:pt x="19311" y="908"/>
                  </a:cubicBezTo>
                  <a:cubicBezTo>
                    <a:pt x="18747" y="302"/>
                    <a:pt x="18072" y="0"/>
                    <a:pt x="17274" y="0"/>
                  </a:cubicBezTo>
                  <a:close/>
                  <a:moveTo>
                    <a:pt x="10740" y="2966"/>
                  </a:moveTo>
                  <a:cubicBezTo>
                    <a:pt x="9543" y="2966"/>
                    <a:pt x="8532" y="3420"/>
                    <a:pt x="7685" y="4329"/>
                  </a:cubicBezTo>
                  <a:cubicBezTo>
                    <a:pt x="6838" y="5237"/>
                    <a:pt x="6415" y="6336"/>
                    <a:pt x="6415" y="7621"/>
                  </a:cubicBezTo>
                  <a:cubicBezTo>
                    <a:pt x="6415" y="8906"/>
                    <a:pt x="6838" y="10005"/>
                    <a:pt x="7685" y="10914"/>
                  </a:cubicBezTo>
                  <a:cubicBezTo>
                    <a:pt x="8532" y="11823"/>
                    <a:pt x="9543" y="12276"/>
                    <a:pt x="10740" y="12276"/>
                  </a:cubicBezTo>
                  <a:cubicBezTo>
                    <a:pt x="11938" y="12276"/>
                    <a:pt x="12962" y="11823"/>
                    <a:pt x="13809" y="10914"/>
                  </a:cubicBezTo>
                  <a:cubicBezTo>
                    <a:pt x="14656" y="10005"/>
                    <a:pt x="15079" y="8906"/>
                    <a:pt x="15079" y="7621"/>
                  </a:cubicBezTo>
                  <a:cubicBezTo>
                    <a:pt x="15079" y="6336"/>
                    <a:pt x="14656" y="5237"/>
                    <a:pt x="13809" y="4329"/>
                  </a:cubicBezTo>
                  <a:cubicBezTo>
                    <a:pt x="12962" y="3419"/>
                    <a:pt x="11938" y="2966"/>
                    <a:pt x="10740" y="2966"/>
                  </a:cubicBezTo>
                  <a:close/>
                  <a:moveTo>
                    <a:pt x="1402" y="6131"/>
                  </a:moveTo>
                  <a:cubicBezTo>
                    <a:pt x="469" y="6131"/>
                    <a:pt x="0" y="7551"/>
                    <a:pt x="0" y="10403"/>
                  </a:cubicBezTo>
                  <a:cubicBezTo>
                    <a:pt x="0" y="11033"/>
                    <a:pt x="214" y="11523"/>
                    <a:pt x="635" y="11850"/>
                  </a:cubicBezTo>
                  <a:cubicBezTo>
                    <a:pt x="1057" y="12177"/>
                    <a:pt x="1578" y="12333"/>
                    <a:pt x="2196" y="12333"/>
                  </a:cubicBezTo>
                  <a:lnTo>
                    <a:pt x="3704" y="12333"/>
                  </a:lnTo>
                  <a:cubicBezTo>
                    <a:pt x="4479" y="11339"/>
                    <a:pt x="5472" y="10826"/>
                    <a:pt x="6693" y="10786"/>
                  </a:cubicBezTo>
                  <a:cubicBezTo>
                    <a:pt x="6082" y="9840"/>
                    <a:pt x="5780" y="8801"/>
                    <a:pt x="5780" y="7678"/>
                  </a:cubicBezTo>
                  <a:cubicBezTo>
                    <a:pt x="5780" y="7444"/>
                    <a:pt x="5795" y="7182"/>
                    <a:pt x="5833" y="6883"/>
                  </a:cubicBezTo>
                  <a:cubicBezTo>
                    <a:pt x="5336" y="7069"/>
                    <a:pt x="4843" y="7167"/>
                    <a:pt x="4338" y="7167"/>
                  </a:cubicBezTo>
                  <a:cubicBezTo>
                    <a:pt x="3894" y="7167"/>
                    <a:pt x="3441" y="7071"/>
                    <a:pt x="2989" y="6897"/>
                  </a:cubicBezTo>
                  <a:cubicBezTo>
                    <a:pt x="2538" y="6724"/>
                    <a:pt x="2174" y="6556"/>
                    <a:pt x="1891" y="6386"/>
                  </a:cubicBezTo>
                  <a:cubicBezTo>
                    <a:pt x="1609" y="6216"/>
                    <a:pt x="1448" y="6131"/>
                    <a:pt x="1402" y="6131"/>
                  </a:cubicBezTo>
                  <a:close/>
                  <a:moveTo>
                    <a:pt x="20197" y="6131"/>
                  </a:moveTo>
                  <a:cubicBezTo>
                    <a:pt x="20153" y="6131"/>
                    <a:pt x="19990" y="6216"/>
                    <a:pt x="19708" y="6386"/>
                  </a:cubicBezTo>
                  <a:cubicBezTo>
                    <a:pt x="19426" y="6556"/>
                    <a:pt x="19062" y="6724"/>
                    <a:pt x="18610" y="6897"/>
                  </a:cubicBezTo>
                  <a:cubicBezTo>
                    <a:pt x="18159" y="7071"/>
                    <a:pt x="17706" y="7167"/>
                    <a:pt x="17261" y="7167"/>
                  </a:cubicBezTo>
                  <a:cubicBezTo>
                    <a:pt x="16757" y="7167"/>
                    <a:pt x="16251" y="7069"/>
                    <a:pt x="15753" y="6883"/>
                  </a:cubicBezTo>
                  <a:cubicBezTo>
                    <a:pt x="15791" y="7182"/>
                    <a:pt x="15819" y="7444"/>
                    <a:pt x="15819" y="7678"/>
                  </a:cubicBezTo>
                  <a:cubicBezTo>
                    <a:pt x="15819" y="8801"/>
                    <a:pt x="15516" y="9840"/>
                    <a:pt x="14907" y="10786"/>
                  </a:cubicBezTo>
                  <a:cubicBezTo>
                    <a:pt x="16126" y="10826"/>
                    <a:pt x="17120" y="11338"/>
                    <a:pt x="17896" y="12333"/>
                  </a:cubicBezTo>
                  <a:lnTo>
                    <a:pt x="19404" y="12333"/>
                  </a:lnTo>
                  <a:cubicBezTo>
                    <a:pt x="20021" y="12333"/>
                    <a:pt x="20543" y="12177"/>
                    <a:pt x="20964" y="11850"/>
                  </a:cubicBezTo>
                  <a:cubicBezTo>
                    <a:pt x="21386" y="11523"/>
                    <a:pt x="21599" y="11033"/>
                    <a:pt x="21599" y="10403"/>
                  </a:cubicBezTo>
                  <a:cubicBezTo>
                    <a:pt x="21600" y="7551"/>
                    <a:pt x="21131" y="6131"/>
                    <a:pt x="20197" y="6131"/>
                  </a:cubicBezTo>
                  <a:close/>
                  <a:moveTo>
                    <a:pt x="6852" y="11524"/>
                  </a:moveTo>
                  <a:cubicBezTo>
                    <a:pt x="6392" y="11524"/>
                    <a:pt x="5975" y="11604"/>
                    <a:pt x="5595" y="11765"/>
                  </a:cubicBezTo>
                  <a:cubicBezTo>
                    <a:pt x="5215" y="11927"/>
                    <a:pt x="4893" y="12147"/>
                    <a:pt x="4629" y="12418"/>
                  </a:cubicBezTo>
                  <a:cubicBezTo>
                    <a:pt x="4365" y="12688"/>
                    <a:pt x="4132" y="13014"/>
                    <a:pt x="3928" y="13397"/>
                  </a:cubicBezTo>
                  <a:cubicBezTo>
                    <a:pt x="3725" y="13781"/>
                    <a:pt x="3559" y="14171"/>
                    <a:pt x="3439" y="14575"/>
                  </a:cubicBezTo>
                  <a:cubicBezTo>
                    <a:pt x="3319" y="14979"/>
                    <a:pt x="3227" y="15422"/>
                    <a:pt x="3148" y="15895"/>
                  </a:cubicBezTo>
                  <a:cubicBezTo>
                    <a:pt x="3069" y="16367"/>
                    <a:pt x="3016" y="16807"/>
                    <a:pt x="2989" y="17215"/>
                  </a:cubicBezTo>
                  <a:cubicBezTo>
                    <a:pt x="2963" y="17623"/>
                    <a:pt x="2950" y="18035"/>
                    <a:pt x="2950" y="18464"/>
                  </a:cubicBezTo>
                  <a:cubicBezTo>
                    <a:pt x="2950" y="19432"/>
                    <a:pt x="3220" y="20201"/>
                    <a:pt x="3770" y="20763"/>
                  </a:cubicBezTo>
                  <a:cubicBezTo>
                    <a:pt x="4320" y="21324"/>
                    <a:pt x="5054" y="21600"/>
                    <a:pt x="5965" y="21600"/>
                  </a:cubicBezTo>
                  <a:lnTo>
                    <a:pt x="15832" y="21600"/>
                  </a:lnTo>
                  <a:cubicBezTo>
                    <a:pt x="16743" y="21600"/>
                    <a:pt x="17478" y="21324"/>
                    <a:pt x="18028" y="20763"/>
                  </a:cubicBezTo>
                  <a:cubicBezTo>
                    <a:pt x="18578" y="20201"/>
                    <a:pt x="18848" y="19432"/>
                    <a:pt x="18848" y="18464"/>
                  </a:cubicBezTo>
                  <a:cubicBezTo>
                    <a:pt x="18848" y="18035"/>
                    <a:pt x="18834" y="17623"/>
                    <a:pt x="18808" y="17215"/>
                  </a:cubicBezTo>
                  <a:cubicBezTo>
                    <a:pt x="18782" y="16807"/>
                    <a:pt x="18728" y="16367"/>
                    <a:pt x="18650" y="15895"/>
                  </a:cubicBezTo>
                  <a:cubicBezTo>
                    <a:pt x="18571" y="15422"/>
                    <a:pt x="18466" y="14979"/>
                    <a:pt x="18346" y="14575"/>
                  </a:cubicBezTo>
                  <a:cubicBezTo>
                    <a:pt x="18225" y="14171"/>
                    <a:pt x="18073" y="13781"/>
                    <a:pt x="17869" y="13397"/>
                  </a:cubicBezTo>
                  <a:cubicBezTo>
                    <a:pt x="17666" y="13014"/>
                    <a:pt x="17432" y="12689"/>
                    <a:pt x="17168" y="12418"/>
                  </a:cubicBezTo>
                  <a:cubicBezTo>
                    <a:pt x="16905" y="12147"/>
                    <a:pt x="16583" y="11927"/>
                    <a:pt x="16203" y="11765"/>
                  </a:cubicBezTo>
                  <a:cubicBezTo>
                    <a:pt x="15823" y="11604"/>
                    <a:pt x="15392" y="11524"/>
                    <a:pt x="14933" y="11524"/>
                  </a:cubicBezTo>
                  <a:cubicBezTo>
                    <a:pt x="14858" y="11524"/>
                    <a:pt x="14706" y="11606"/>
                    <a:pt x="14457" y="11779"/>
                  </a:cubicBezTo>
                  <a:cubicBezTo>
                    <a:pt x="14208" y="11953"/>
                    <a:pt x="13926" y="12148"/>
                    <a:pt x="13624" y="12361"/>
                  </a:cubicBezTo>
                  <a:cubicBezTo>
                    <a:pt x="13322" y="12575"/>
                    <a:pt x="12925" y="12770"/>
                    <a:pt x="12420" y="12943"/>
                  </a:cubicBezTo>
                  <a:cubicBezTo>
                    <a:pt x="11915" y="13117"/>
                    <a:pt x="11411" y="13213"/>
                    <a:pt x="10899" y="13213"/>
                  </a:cubicBezTo>
                  <a:cubicBezTo>
                    <a:pt x="10387" y="13213"/>
                    <a:pt x="9869" y="13117"/>
                    <a:pt x="9365" y="12943"/>
                  </a:cubicBezTo>
                  <a:cubicBezTo>
                    <a:pt x="8860" y="12770"/>
                    <a:pt x="8462" y="12575"/>
                    <a:pt x="8161" y="12361"/>
                  </a:cubicBezTo>
                  <a:cubicBezTo>
                    <a:pt x="7860" y="12148"/>
                    <a:pt x="7589" y="11953"/>
                    <a:pt x="7341" y="11779"/>
                  </a:cubicBezTo>
                  <a:cubicBezTo>
                    <a:pt x="7092" y="11606"/>
                    <a:pt x="6927" y="11524"/>
                    <a:pt x="6852" y="115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595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千图PPT彼岸天：ID 8661124库_组合 3">
            <a:extLst>
              <a:ext uri="{FF2B5EF4-FFF2-40B4-BE49-F238E27FC236}">
                <a16:creationId xmlns="" xmlns:a16="http://schemas.microsoft.com/office/drawing/2014/main" id="{70FBB629-EE7B-4015-B001-D6FC8DD1DC6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039016" y="1942500"/>
            <a:ext cx="726003" cy="726003"/>
            <a:chOff x="2039016" y="1942500"/>
            <a:chExt cx="726003" cy="726003"/>
          </a:xfrm>
        </p:grpSpPr>
        <p:sp>
          <p:nvSpPr>
            <p:cNvPr id="32" name="Rectangle: Rounded Corners 4">
              <a:extLst>
                <a:ext uri="{FF2B5EF4-FFF2-40B4-BE49-F238E27FC236}">
                  <a16:creationId xmlns="" xmlns:a16="http://schemas.microsoft.com/office/drawing/2014/main" id="{0DDBD316-DBE1-4FB6-869B-8E6258A791DA}"/>
                </a:ext>
              </a:extLst>
            </p:cNvPr>
            <p:cNvSpPr/>
            <p:nvPr/>
          </p:nvSpPr>
          <p:spPr>
            <a:xfrm>
              <a:off x="2039016" y="1942500"/>
              <a:ext cx="726003" cy="726003"/>
            </a:xfrm>
            <a:prstGeom prst="roundRect">
              <a:avLst>
                <a:gd name="adj" fmla="val 4614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5">
              <a:extLst>
                <a:ext uri="{FF2B5EF4-FFF2-40B4-BE49-F238E27FC236}">
                  <a16:creationId xmlns="" xmlns:a16="http://schemas.microsoft.com/office/drawing/2014/main" id="{86E0FD64-947D-4506-9EA1-3758E9C6B3B0}"/>
                </a:ext>
              </a:extLst>
            </p:cNvPr>
            <p:cNvSpPr/>
            <p:nvPr/>
          </p:nvSpPr>
          <p:spPr>
            <a:xfrm>
              <a:off x="2238221" y="2144997"/>
              <a:ext cx="327593" cy="3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8400" y="0"/>
                  </a:moveTo>
                  <a:cubicBezTo>
                    <a:pt x="3600" y="0"/>
                    <a:pt x="0" y="3946"/>
                    <a:pt x="0" y="8723"/>
                  </a:cubicBezTo>
                  <a:cubicBezTo>
                    <a:pt x="0" y="13500"/>
                    <a:pt x="3600" y="17238"/>
                    <a:pt x="8400" y="17238"/>
                  </a:cubicBezTo>
                  <a:cubicBezTo>
                    <a:pt x="10400" y="17238"/>
                    <a:pt x="12200" y="16615"/>
                    <a:pt x="13600" y="15369"/>
                  </a:cubicBezTo>
                  <a:cubicBezTo>
                    <a:pt x="13600" y="15369"/>
                    <a:pt x="13800" y="15577"/>
                    <a:pt x="13800" y="15785"/>
                  </a:cubicBezTo>
                  <a:cubicBezTo>
                    <a:pt x="19000" y="20977"/>
                    <a:pt x="19000" y="20977"/>
                    <a:pt x="19000" y="20977"/>
                  </a:cubicBezTo>
                  <a:cubicBezTo>
                    <a:pt x="19400" y="21392"/>
                    <a:pt x="19800" y="21600"/>
                    <a:pt x="20000" y="21600"/>
                  </a:cubicBezTo>
                  <a:cubicBezTo>
                    <a:pt x="20400" y="21600"/>
                    <a:pt x="20800" y="21392"/>
                    <a:pt x="21200" y="20977"/>
                  </a:cubicBezTo>
                  <a:cubicBezTo>
                    <a:pt x="21600" y="20562"/>
                    <a:pt x="21600" y="19523"/>
                    <a:pt x="21200" y="18900"/>
                  </a:cubicBezTo>
                  <a:cubicBezTo>
                    <a:pt x="16000" y="13500"/>
                    <a:pt x="16000" y="13500"/>
                    <a:pt x="16000" y="13500"/>
                  </a:cubicBezTo>
                  <a:cubicBezTo>
                    <a:pt x="15800" y="13500"/>
                    <a:pt x="15600" y="13292"/>
                    <a:pt x="15400" y="13292"/>
                  </a:cubicBezTo>
                  <a:cubicBezTo>
                    <a:pt x="16200" y="11838"/>
                    <a:pt x="16600" y="10385"/>
                    <a:pt x="16600" y="8723"/>
                  </a:cubicBezTo>
                  <a:cubicBezTo>
                    <a:pt x="16600" y="3946"/>
                    <a:pt x="13000" y="0"/>
                    <a:pt x="8400" y="0"/>
                  </a:cubicBezTo>
                  <a:close/>
                  <a:moveTo>
                    <a:pt x="8400" y="2700"/>
                  </a:moveTo>
                  <a:cubicBezTo>
                    <a:pt x="11600" y="2700"/>
                    <a:pt x="14200" y="5400"/>
                    <a:pt x="14200" y="8723"/>
                  </a:cubicBezTo>
                  <a:cubicBezTo>
                    <a:pt x="14200" y="9762"/>
                    <a:pt x="13800" y="10800"/>
                    <a:pt x="13200" y="11838"/>
                  </a:cubicBezTo>
                  <a:cubicBezTo>
                    <a:pt x="12800" y="12669"/>
                    <a:pt x="12800" y="12669"/>
                    <a:pt x="12800" y="12669"/>
                  </a:cubicBezTo>
                  <a:cubicBezTo>
                    <a:pt x="12000" y="13292"/>
                    <a:pt x="12000" y="13292"/>
                    <a:pt x="12000" y="13292"/>
                  </a:cubicBezTo>
                  <a:cubicBezTo>
                    <a:pt x="11000" y="14123"/>
                    <a:pt x="9600" y="14538"/>
                    <a:pt x="8400" y="14538"/>
                  </a:cubicBezTo>
                  <a:cubicBezTo>
                    <a:pt x="5200" y="14538"/>
                    <a:pt x="2600" y="12046"/>
                    <a:pt x="2600" y="8723"/>
                  </a:cubicBezTo>
                  <a:cubicBezTo>
                    <a:pt x="2600" y="5400"/>
                    <a:pt x="5200" y="2700"/>
                    <a:pt x="8400" y="27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9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3161640" y="2139939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b="1" dirty="0"/>
              <a:t>filter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map</a:t>
            </a:r>
            <a:r>
              <a:rPr lang="zh-CN" altLang="en-US" sz="2000" b="1" dirty="0"/>
              <a:t>等中间操作会返回一个流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并可以链接在一起</a:t>
            </a:r>
            <a:r>
              <a:rPr lang="en-US" altLang="zh-CN" sz="2000" b="1" dirty="0"/>
              <a:t>.</a:t>
            </a:r>
            <a:r>
              <a:rPr lang="zh-CN" altLang="en-US" sz="2000" b="1" dirty="0"/>
              <a:t>可以用它们来这只一条流水线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但</a:t>
            </a:r>
            <a:r>
              <a:rPr lang="zh-CN" altLang="en-US" sz="2000" b="1" dirty="0" smtClean="0"/>
              <a:t>并不会</a:t>
            </a:r>
            <a:r>
              <a:rPr lang="zh-CN" altLang="en-US" sz="2000" b="1" dirty="0"/>
              <a:t>生成任何结果</a:t>
            </a:r>
            <a:r>
              <a:rPr lang="en-US" altLang="zh-CN" sz="2000" b="1" dirty="0"/>
              <a:t>.</a:t>
            </a:r>
          </a:p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0" name="iSlíďè">
            <a:extLst>
              <a:ext uri="{FF2B5EF4-FFF2-40B4-BE49-F238E27FC236}">
                <a16:creationId xmlns="" xmlns:a16="http://schemas.microsoft.com/office/drawing/2014/main" id="{7D3F1D6E-1E46-4256-8FDA-1FE6BE0F1747}"/>
              </a:ext>
            </a:extLst>
          </p:cNvPr>
          <p:cNvSpPr txBox="1"/>
          <p:nvPr/>
        </p:nvSpPr>
        <p:spPr bwMode="auto">
          <a:xfrm>
            <a:off x="3161641" y="1720377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sz="2400" b="1" dirty="0"/>
              <a:t>中间操作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中间操作和终端操作</a:t>
            </a:r>
          </a:p>
        </p:txBody>
      </p:sp>
      <p:sp>
        <p:nvSpPr>
          <p:cNvPr id="37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3161640" y="3413989"/>
            <a:ext cx="7474984" cy="6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b="1" dirty="0" err="1"/>
              <a:t>forEach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count</a:t>
            </a:r>
            <a:r>
              <a:rPr lang="zh-CN" altLang="en-US" sz="2000" b="1" dirty="0"/>
              <a:t>等终端操作会返回一个非流的值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并处理流水线以返回结果</a:t>
            </a:r>
            <a:r>
              <a:rPr lang="en-US" altLang="zh-CN" sz="2000" b="1" dirty="0" smtClean="0"/>
              <a:t>.</a:t>
            </a:r>
            <a:endParaRPr lang="en-US" altLang="zh-CN" sz="2000" b="1" dirty="0"/>
          </a:p>
        </p:txBody>
      </p:sp>
      <p:sp>
        <p:nvSpPr>
          <p:cNvPr id="38" name="iSlíďè">
            <a:extLst>
              <a:ext uri="{FF2B5EF4-FFF2-40B4-BE49-F238E27FC236}">
                <a16:creationId xmlns="" xmlns:a16="http://schemas.microsoft.com/office/drawing/2014/main" id="{7D3F1D6E-1E46-4256-8FDA-1FE6BE0F1747}"/>
              </a:ext>
            </a:extLst>
          </p:cNvPr>
          <p:cNvSpPr txBox="1"/>
          <p:nvPr/>
        </p:nvSpPr>
        <p:spPr bwMode="auto">
          <a:xfrm>
            <a:off x="3161641" y="2994427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sz="2400" b="1" dirty="0"/>
              <a:t>终端操作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51" name="千图PPT彼岸天：ID 8661124库_组合 22">
            <a:extLst>
              <a:ext uri="{FF2B5EF4-FFF2-40B4-BE49-F238E27FC236}">
                <a16:creationId xmlns="" xmlns:a16="http://schemas.microsoft.com/office/drawing/2014/main" id="{4CDABC1E-8245-4A62-8B8A-9CDF67AEA0E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039015" y="3152276"/>
            <a:ext cx="726003" cy="726003"/>
            <a:chOff x="6597920" y="1942500"/>
            <a:chExt cx="726003" cy="726003"/>
          </a:xfrm>
        </p:grpSpPr>
        <p:sp>
          <p:nvSpPr>
            <p:cNvPr id="52" name="Rectangle: Rounded Corners 23">
              <a:extLst>
                <a:ext uri="{FF2B5EF4-FFF2-40B4-BE49-F238E27FC236}">
                  <a16:creationId xmlns="" xmlns:a16="http://schemas.microsoft.com/office/drawing/2014/main" id="{DF5335FB-BFE9-435D-A2B2-96C9CEAD1FD4}"/>
                </a:ext>
              </a:extLst>
            </p:cNvPr>
            <p:cNvSpPr/>
            <p:nvPr/>
          </p:nvSpPr>
          <p:spPr>
            <a:xfrm>
              <a:off x="6597920" y="1942500"/>
              <a:ext cx="726003" cy="726003"/>
            </a:xfrm>
            <a:prstGeom prst="roundRect">
              <a:avLst>
                <a:gd name="adj" fmla="val 4614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="" xmlns:a16="http://schemas.microsoft.com/office/drawing/2014/main" id="{05EC1F5D-A9F4-40A6-ABBE-32467142C8E5}"/>
                </a:ext>
              </a:extLst>
            </p:cNvPr>
            <p:cNvSpPr/>
            <p:nvPr/>
          </p:nvSpPr>
          <p:spPr>
            <a:xfrm>
              <a:off x="6785166" y="2139939"/>
              <a:ext cx="351510" cy="32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4272" y="0"/>
                  </a:moveTo>
                  <a:cubicBezTo>
                    <a:pt x="3474" y="0"/>
                    <a:pt x="2800" y="302"/>
                    <a:pt x="2235" y="908"/>
                  </a:cubicBezTo>
                  <a:cubicBezTo>
                    <a:pt x="1671" y="1514"/>
                    <a:pt x="1389" y="2237"/>
                    <a:pt x="1389" y="3094"/>
                  </a:cubicBezTo>
                  <a:cubicBezTo>
                    <a:pt x="1389" y="3950"/>
                    <a:pt x="1671" y="4688"/>
                    <a:pt x="2235" y="5294"/>
                  </a:cubicBezTo>
                  <a:cubicBezTo>
                    <a:pt x="2801" y="5899"/>
                    <a:pt x="3474" y="6202"/>
                    <a:pt x="4272" y="6202"/>
                  </a:cubicBezTo>
                  <a:cubicBezTo>
                    <a:pt x="5071" y="6202"/>
                    <a:pt x="5758" y="5899"/>
                    <a:pt x="6322" y="5294"/>
                  </a:cubicBezTo>
                  <a:cubicBezTo>
                    <a:pt x="6888" y="4688"/>
                    <a:pt x="7169" y="3950"/>
                    <a:pt x="7169" y="3094"/>
                  </a:cubicBezTo>
                  <a:cubicBezTo>
                    <a:pt x="7169" y="2238"/>
                    <a:pt x="6888" y="1514"/>
                    <a:pt x="6322" y="908"/>
                  </a:cubicBezTo>
                  <a:cubicBezTo>
                    <a:pt x="5758" y="302"/>
                    <a:pt x="5071" y="0"/>
                    <a:pt x="4272" y="0"/>
                  </a:cubicBezTo>
                  <a:close/>
                  <a:moveTo>
                    <a:pt x="17274" y="0"/>
                  </a:moveTo>
                  <a:cubicBezTo>
                    <a:pt x="16476" y="0"/>
                    <a:pt x="15789" y="302"/>
                    <a:pt x="15224" y="908"/>
                  </a:cubicBezTo>
                  <a:cubicBezTo>
                    <a:pt x="14660" y="1514"/>
                    <a:pt x="14377" y="2237"/>
                    <a:pt x="14378" y="3094"/>
                  </a:cubicBezTo>
                  <a:cubicBezTo>
                    <a:pt x="14378" y="3950"/>
                    <a:pt x="14660" y="4688"/>
                    <a:pt x="15224" y="5294"/>
                  </a:cubicBezTo>
                  <a:cubicBezTo>
                    <a:pt x="15789" y="5899"/>
                    <a:pt x="16476" y="6202"/>
                    <a:pt x="17274" y="6202"/>
                  </a:cubicBezTo>
                  <a:cubicBezTo>
                    <a:pt x="18072" y="6202"/>
                    <a:pt x="18747" y="5899"/>
                    <a:pt x="19311" y="5294"/>
                  </a:cubicBezTo>
                  <a:cubicBezTo>
                    <a:pt x="19876" y="4688"/>
                    <a:pt x="20158" y="3950"/>
                    <a:pt x="20158" y="3094"/>
                  </a:cubicBezTo>
                  <a:cubicBezTo>
                    <a:pt x="20158" y="2238"/>
                    <a:pt x="19876" y="1514"/>
                    <a:pt x="19311" y="908"/>
                  </a:cubicBezTo>
                  <a:cubicBezTo>
                    <a:pt x="18747" y="302"/>
                    <a:pt x="18072" y="0"/>
                    <a:pt x="17274" y="0"/>
                  </a:cubicBezTo>
                  <a:close/>
                  <a:moveTo>
                    <a:pt x="10740" y="2966"/>
                  </a:moveTo>
                  <a:cubicBezTo>
                    <a:pt x="9543" y="2966"/>
                    <a:pt x="8532" y="3420"/>
                    <a:pt x="7685" y="4329"/>
                  </a:cubicBezTo>
                  <a:cubicBezTo>
                    <a:pt x="6838" y="5237"/>
                    <a:pt x="6415" y="6336"/>
                    <a:pt x="6415" y="7621"/>
                  </a:cubicBezTo>
                  <a:cubicBezTo>
                    <a:pt x="6415" y="8906"/>
                    <a:pt x="6838" y="10005"/>
                    <a:pt x="7685" y="10914"/>
                  </a:cubicBezTo>
                  <a:cubicBezTo>
                    <a:pt x="8532" y="11823"/>
                    <a:pt x="9543" y="12276"/>
                    <a:pt x="10740" y="12276"/>
                  </a:cubicBezTo>
                  <a:cubicBezTo>
                    <a:pt x="11938" y="12276"/>
                    <a:pt x="12962" y="11823"/>
                    <a:pt x="13809" y="10914"/>
                  </a:cubicBezTo>
                  <a:cubicBezTo>
                    <a:pt x="14656" y="10005"/>
                    <a:pt x="15079" y="8906"/>
                    <a:pt x="15079" y="7621"/>
                  </a:cubicBezTo>
                  <a:cubicBezTo>
                    <a:pt x="15079" y="6336"/>
                    <a:pt x="14656" y="5237"/>
                    <a:pt x="13809" y="4329"/>
                  </a:cubicBezTo>
                  <a:cubicBezTo>
                    <a:pt x="12962" y="3419"/>
                    <a:pt x="11938" y="2966"/>
                    <a:pt x="10740" y="2966"/>
                  </a:cubicBezTo>
                  <a:close/>
                  <a:moveTo>
                    <a:pt x="1402" y="6131"/>
                  </a:moveTo>
                  <a:cubicBezTo>
                    <a:pt x="469" y="6131"/>
                    <a:pt x="0" y="7551"/>
                    <a:pt x="0" y="10403"/>
                  </a:cubicBezTo>
                  <a:cubicBezTo>
                    <a:pt x="0" y="11033"/>
                    <a:pt x="214" y="11523"/>
                    <a:pt x="635" y="11850"/>
                  </a:cubicBezTo>
                  <a:cubicBezTo>
                    <a:pt x="1057" y="12177"/>
                    <a:pt x="1578" y="12333"/>
                    <a:pt x="2196" y="12333"/>
                  </a:cubicBezTo>
                  <a:lnTo>
                    <a:pt x="3704" y="12333"/>
                  </a:lnTo>
                  <a:cubicBezTo>
                    <a:pt x="4479" y="11339"/>
                    <a:pt x="5472" y="10826"/>
                    <a:pt x="6693" y="10786"/>
                  </a:cubicBezTo>
                  <a:cubicBezTo>
                    <a:pt x="6082" y="9840"/>
                    <a:pt x="5780" y="8801"/>
                    <a:pt x="5780" y="7678"/>
                  </a:cubicBezTo>
                  <a:cubicBezTo>
                    <a:pt x="5780" y="7444"/>
                    <a:pt x="5795" y="7182"/>
                    <a:pt x="5833" y="6883"/>
                  </a:cubicBezTo>
                  <a:cubicBezTo>
                    <a:pt x="5336" y="7069"/>
                    <a:pt x="4843" y="7167"/>
                    <a:pt x="4338" y="7167"/>
                  </a:cubicBezTo>
                  <a:cubicBezTo>
                    <a:pt x="3894" y="7167"/>
                    <a:pt x="3441" y="7071"/>
                    <a:pt x="2989" y="6897"/>
                  </a:cubicBezTo>
                  <a:cubicBezTo>
                    <a:pt x="2538" y="6724"/>
                    <a:pt x="2174" y="6556"/>
                    <a:pt x="1891" y="6386"/>
                  </a:cubicBezTo>
                  <a:cubicBezTo>
                    <a:pt x="1609" y="6216"/>
                    <a:pt x="1448" y="6131"/>
                    <a:pt x="1402" y="6131"/>
                  </a:cubicBezTo>
                  <a:close/>
                  <a:moveTo>
                    <a:pt x="20197" y="6131"/>
                  </a:moveTo>
                  <a:cubicBezTo>
                    <a:pt x="20153" y="6131"/>
                    <a:pt x="19990" y="6216"/>
                    <a:pt x="19708" y="6386"/>
                  </a:cubicBezTo>
                  <a:cubicBezTo>
                    <a:pt x="19426" y="6556"/>
                    <a:pt x="19062" y="6724"/>
                    <a:pt x="18610" y="6897"/>
                  </a:cubicBezTo>
                  <a:cubicBezTo>
                    <a:pt x="18159" y="7071"/>
                    <a:pt x="17706" y="7167"/>
                    <a:pt x="17261" y="7167"/>
                  </a:cubicBezTo>
                  <a:cubicBezTo>
                    <a:pt x="16757" y="7167"/>
                    <a:pt x="16251" y="7069"/>
                    <a:pt x="15753" y="6883"/>
                  </a:cubicBezTo>
                  <a:cubicBezTo>
                    <a:pt x="15791" y="7182"/>
                    <a:pt x="15819" y="7444"/>
                    <a:pt x="15819" y="7678"/>
                  </a:cubicBezTo>
                  <a:cubicBezTo>
                    <a:pt x="15819" y="8801"/>
                    <a:pt x="15516" y="9840"/>
                    <a:pt x="14907" y="10786"/>
                  </a:cubicBezTo>
                  <a:cubicBezTo>
                    <a:pt x="16126" y="10826"/>
                    <a:pt x="17120" y="11338"/>
                    <a:pt x="17896" y="12333"/>
                  </a:cubicBezTo>
                  <a:lnTo>
                    <a:pt x="19404" y="12333"/>
                  </a:lnTo>
                  <a:cubicBezTo>
                    <a:pt x="20021" y="12333"/>
                    <a:pt x="20543" y="12177"/>
                    <a:pt x="20964" y="11850"/>
                  </a:cubicBezTo>
                  <a:cubicBezTo>
                    <a:pt x="21386" y="11523"/>
                    <a:pt x="21599" y="11033"/>
                    <a:pt x="21599" y="10403"/>
                  </a:cubicBezTo>
                  <a:cubicBezTo>
                    <a:pt x="21600" y="7551"/>
                    <a:pt x="21131" y="6131"/>
                    <a:pt x="20197" y="6131"/>
                  </a:cubicBezTo>
                  <a:close/>
                  <a:moveTo>
                    <a:pt x="6852" y="11524"/>
                  </a:moveTo>
                  <a:cubicBezTo>
                    <a:pt x="6392" y="11524"/>
                    <a:pt x="5975" y="11604"/>
                    <a:pt x="5595" y="11765"/>
                  </a:cubicBezTo>
                  <a:cubicBezTo>
                    <a:pt x="5215" y="11927"/>
                    <a:pt x="4893" y="12147"/>
                    <a:pt x="4629" y="12418"/>
                  </a:cubicBezTo>
                  <a:cubicBezTo>
                    <a:pt x="4365" y="12688"/>
                    <a:pt x="4132" y="13014"/>
                    <a:pt x="3928" y="13397"/>
                  </a:cubicBezTo>
                  <a:cubicBezTo>
                    <a:pt x="3725" y="13781"/>
                    <a:pt x="3559" y="14171"/>
                    <a:pt x="3439" y="14575"/>
                  </a:cubicBezTo>
                  <a:cubicBezTo>
                    <a:pt x="3319" y="14979"/>
                    <a:pt x="3227" y="15422"/>
                    <a:pt x="3148" y="15895"/>
                  </a:cubicBezTo>
                  <a:cubicBezTo>
                    <a:pt x="3069" y="16367"/>
                    <a:pt x="3016" y="16807"/>
                    <a:pt x="2989" y="17215"/>
                  </a:cubicBezTo>
                  <a:cubicBezTo>
                    <a:pt x="2963" y="17623"/>
                    <a:pt x="2950" y="18035"/>
                    <a:pt x="2950" y="18464"/>
                  </a:cubicBezTo>
                  <a:cubicBezTo>
                    <a:pt x="2950" y="19432"/>
                    <a:pt x="3220" y="20201"/>
                    <a:pt x="3770" y="20763"/>
                  </a:cubicBezTo>
                  <a:cubicBezTo>
                    <a:pt x="4320" y="21324"/>
                    <a:pt x="5054" y="21600"/>
                    <a:pt x="5965" y="21600"/>
                  </a:cubicBezTo>
                  <a:lnTo>
                    <a:pt x="15832" y="21600"/>
                  </a:lnTo>
                  <a:cubicBezTo>
                    <a:pt x="16743" y="21600"/>
                    <a:pt x="17478" y="21324"/>
                    <a:pt x="18028" y="20763"/>
                  </a:cubicBezTo>
                  <a:cubicBezTo>
                    <a:pt x="18578" y="20201"/>
                    <a:pt x="18848" y="19432"/>
                    <a:pt x="18848" y="18464"/>
                  </a:cubicBezTo>
                  <a:cubicBezTo>
                    <a:pt x="18848" y="18035"/>
                    <a:pt x="18834" y="17623"/>
                    <a:pt x="18808" y="17215"/>
                  </a:cubicBezTo>
                  <a:cubicBezTo>
                    <a:pt x="18782" y="16807"/>
                    <a:pt x="18728" y="16367"/>
                    <a:pt x="18650" y="15895"/>
                  </a:cubicBezTo>
                  <a:cubicBezTo>
                    <a:pt x="18571" y="15422"/>
                    <a:pt x="18466" y="14979"/>
                    <a:pt x="18346" y="14575"/>
                  </a:cubicBezTo>
                  <a:cubicBezTo>
                    <a:pt x="18225" y="14171"/>
                    <a:pt x="18073" y="13781"/>
                    <a:pt x="17869" y="13397"/>
                  </a:cubicBezTo>
                  <a:cubicBezTo>
                    <a:pt x="17666" y="13014"/>
                    <a:pt x="17432" y="12689"/>
                    <a:pt x="17168" y="12418"/>
                  </a:cubicBezTo>
                  <a:cubicBezTo>
                    <a:pt x="16905" y="12147"/>
                    <a:pt x="16583" y="11927"/>
                    <a:pt x="16203" y="11765"/>
                  </a:cubicBezTo>
                  <a:cubicBezTo>
                    <a:pt x="15823" y="11604"/>
                    <a:pt x="15392" y="11524"/>
                    <a:pt x="14933" y="11524"/>
                  </a:cubicBezTo>
                  <a:cubicBezTo>
                    <a:pt x="14858" y="11524"/>
                    <a:pt x="14706" y="11606"/>
                    <a:pt x="14457" y="11779"/>
                  </a:cubicBezTo>
                  <a:cubicBezTo>
                    <a:pt x="14208" y="11953"/>
                    <a:pt x="13926" y="12148"/>
                    <a:pt x="13624" y="12361"/>
                  </a:cubicBezTo>
                  <a:cubicBezTo>
                    <a:pt x="13322" y="12575"/>
                    <a:pt x="12925" y="12770"/>
                    <a:pt x="12420" y="12943"/>
                  </a:cubicBezTo>
                  <a:cubicBezTo>
                    <a:pt x="11915" y="13117"/>
                    <a:pt x="11411" y="13213"/>
                    <a:pt x="10899" y="13213"/>
                  </a:cubicBezTo>
                  <a:cubicBezTo>
                    <a:pt x="10387" y="13213"/>
                    <a:pt x="9869" y="13117"/>
                    <a:pt x="9365" y="12943"/>
                  </a:cubicBezTo>
                  <a:cubicBezTo>
                    <a:pt x="8860" y="12770"/>
                    <a:pt x="8462" y="12575"/>
                    <a:pt x="8161" y="12361"/>
                  </a:cubicBezTo>
                  <a:cubicBezTo>
                    <a:pt x="7860" y="12148"/>
                    <a:pt x="7589" y="11953"/>
                    <a:pt x="7341" y="11779"/>
                  </a:cubicBezTo>
                  <a:cubicBezTo>
                    <a:pt x="7092" y="11606"/>
                    <a:pt x="6927" y="11524"/>
                    <a:pt x="6852" y="115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8" name="千图PPT彼岸天：ID 8661124库_组合 16">
            <a:extLst>
              <a:ext uri="{FF2B5EF4-FFF2-40B4-BE49-F238E27FC236}">
                <a16:creationId xmlns="" xmlns:a16="http://schemas.microsoft.com/office/drawing/2014/main" id="{88D99390-F1F2-49CC-92D1-F37AA735B19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063335" y="4490600"/>
            <a:ext cx="726003" cy="726003"/>
            <a:chOff x="2039016" y="3319554"/>
            <a:chExt cx="726003" cy="726003"/>
          </a:xfrm>
        </p:grpSpPr>
        <p:sp>
          <p:nvSpPr>
            <p:cNvPr id="19" name="Rectangle: Rounded Corners 17">
              <a:extLst>
                <a:ext uri="{FF2B5EF4-FFF2-40B4-BE49-F238E27FC236}">
                  <a16:creationId xmlns="" xmlns:a16="http://schemas.microsoft.com/office/drawing/2014/main" id="{5525D415-513A-4B09-90A5-9E5F7FFAC80D}"/>
                </a:ext>
              </a:extLst>
            </p:cNvPr>
            <p:cNvSpPr/>
            <p:nvPr/>
          </p:nvSpPr>
          <p:spPr>
            <a:xfrm>
              <a:off x="2039016" y="3319554"/>
              <a:ext cx="726003" cy="726003"/>
            </a:xfrm>
            <a:prstGeom prst="roundRect">
              <a:avLst>
                <a:gd name="adj" fmla="val 4614"/>
              </a:avLst>
            </a:pr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18">
              <a:extLst>
                <a:ext uri="{FF2B5EF4-FFF2-40B4-BE49-F238E27FC236}">
                  <a16:creationId xmlns="" xmlns:a16="http://schemas.microsoft.com/office/drawing/2014/main" id="{B35F9F3A-9D10-43AC-A11B-84F24E35B9E5}"/>
                </a:ext>
              </a:extLst>
            </p:cNvPr>
            <p:cNvSpPr/>
            <p:nvPr/>
          </p:nvSpPr>
          <p:spPr>
            <a:xfrm>
              <a:off x="2238221" y="3508308"/>
              <a:ext cx="327593" cy="348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10665" y="9681"/>
                  </a:moveTo>
                  <a:cubicBezTo>
                    <a:pt x="10079" y="14119"/>
                    <a:pt x="7081" y="15033"/>
                    <a:pt x="7081" y="18117"/>
                  </a:cubicBezTo>
                  <a:cubicBezTo>
                    <a:pt x="7081" y="20023"/>
                    <a:pt x="8782" y="21567"/>
                    <a:pt x="10799" y="21567"/>
                  </a:cubicBezTo>
                  <a:cubicBezTo>
                    <a:pt x="12818" y="21567"/>
                    <a:pt x="14519" y="20023"/>
                    <a:pt x="14519" y="18117"/>
                  </a:cubicBezTo>
                  <a:cubicBezTo>
                    <a:pt x="14519" y="15033"/>
                    <a:pt x="11521" y="14119"/>
                    <a:pt x="10935" y="9681"/>
                  </a:cubicBezTo>
                  <a:cubicBezTo>
                    <a:pt x="10917" y="9547"/>
                    <a:pt x="10683" y="9547"/>
                    <a:pt x="10665" y="9681"/>
                  </a:cubicBezTo>
                  <a:close/>
                  <a:moveTo>
                    <a:pt x="18015" y="101"/>
                  </a:moveTo>
                  <a:cubicBezTo>
                    <a:pt x="17997" y="-33"/>
                    <a:pt x="17762" y="-33"/>
                    <a:pt x="17744" y="101"/>
                  </a:cubicBezTo>
                  <a:cubicBezTo>
                    <a:pt x="17159" y="4539"/>
                    <a:pt x="14160" y="5453"/>
                    <a:pt x="14160" y="8537"/>
                  </a:cubicBezTo>
                  <a:cubicBezTo>
                    <a:pt x="14160" y="10442"/>
                    <a:pt x="15863" y="11987"/>
                    <a:pt x="17880" y="11987"/>
                  </a:cubicBezTo>
                  <a:cubicBezTo>
                    <a:pt x="19897" y="11987"/>
                    <a:pt x="21600" y="10442"/>
                    <a:pt x="21600" y="8537"/>
                  </a:cubicBezTo>
                  <a:cubicBezTo>
                    <a:pt x="21600" y="5453"/>
                    <a:pt x="18602" y="4539"/>
                    <a:pt x="18015" y="101"/>
                  </a:cubicBezTo>
                  <a:close/>
                  <a:moveTo>
                    <a:pt x="3856" y="101"/>
                  </a:moveTo>
                  <a:cubicBezTo>
                    <a:pt x="3838" y="-33"/>
                    <a:pt x="3603" y="-33"/>
                    <a:pt x="3586" y="101"/>
                  </a:cubicBezTo>
                  <a:cubicBezTo>
                    <a:pt x="2999" y="4539"/>
                    <a:pt x="0" y="5453"/>
                    <a:pt x="0" y="8537"/>
                  </a:cubicBezTo>
                  <a:cubicBezTo>
                    <a:pt x="0" y="10442"/>
                    <a:pt x="1703" y="11987"/>
                    <a:pt x="3720" y="11987"/>
                  </a:cubicBezTo>
                  <a:cubicBezTo>
                    <a:pt x="5739" y="11987"/>
                    <a:pt x="7440" y="10442"/>
                    <a:pt x="7440" y="8537"/>
                  </a:cubicBezTo>
                  <a:cubicBezTo>
                    <a:pt x="7440" y="5453"/>
                    <a:pt x="4442" y="4539"/>
                    <a:pt x="3856" y="10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3" name="išľíďè">
            <a:extLst>
              <a:ext uri="{FF2B5EF4-FFF2-40B4-BE49-F238E27FC236}">
                <a16:creationId xmlns="" xmlns:a16="http://schemas.microsoft.com/office/drawing/2014/main" id="{9BDD2771-ABE6-4F40-AFD9-D06F8056B19B}"/>
              </a:ext>
            </a:extLst>
          </p:cNvPr>
          <p:cNvSpPr/>
          <p:nvPr/>
        </p:nvSpPr>
        <p:spPr bwMode="auto">
          <a:xfrm>
            <a:off x="3185960" y="4613408"/>
            <a:ext cx="7474984" cy="147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 smtClean="0"/>
              <a:t>中间操作不会产生结果</a:t>
            </a:r>
            <a:r>
              <a:rPr lang="en-US" altLang="zh-CN" sz="2000" b="1" dirty="0" smtClean="0"/>
              <a:t>,</a:t>
            </a:r>
            <a:r>
              <a:rPr lang="zh-CN" altLang="en-US" sz="2000" b="1" dirty="0" smtClean="0"/>
              <a:t>通常用于描述流水线所以返回的是一个</a:t>
            </a:r>
            <a:r>
              <a:rPr lang="en-US" altLang="zh-CN" sz="2000" b="1" dirty="0" smtClean="0"/>
              <a:t>stream.</a:t>
            </a: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 smtClean="0"/>
              <a:t>终端操作会消耗流水线产生结果</a:t>
            </a:r>
            <a:r>
              <a:rPr lang="en-US" altLang="zh-CN" sz="2000" b="1" dirty="0" smtClean="0"/>
              <a:t>.</a:t>
            </a:r>
            <a:endParaRPr lang="en-US" altLang="zh-CN" sz="2000" b="1" dirty="0"/>
          </a:p>
        </p:txBody>
      </p:sp>
      <p:sp>
        <p:nvSpPr>
          <p:cNvPr id="24" name="iSlíďè">
            <a:extLst>
              <a:ext uri="{FF2B5EF4-FFF2-40B4-BE49-F238E27FC236}">
                <a16:creationId xmlns="" xmlns:a16="http://schemas.microsoft.com/office/drawing/2014/main" id="{7D3F1D6E-1E46-4256-8FDA-1FE6BE0F1747}"/>
              </a:ext>
            </a:extLst>
          </p:cNvPr>
          <p:cNvSpPr txBox="1"/>
          <p:nvPr/>
        </p:nvSpPr>
        <p:spPr bwMode="auto">
          <a:xfrm>
            <a:off x="3185961" y="4193846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sz="2400" b="1" noProof="0" dirty="0" smtClean="0"/>
              <a:t>区别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6401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=""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282409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en-US" altLang="zh-CN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Stream</a:t>
            </a:r>
            <a:r>
              <a:rPr kumimoji="1" lang="zh-CN" altLang="en-US" sz="3200" b="1" kern="0" spc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操作</a:t>
            </a:r>
            <a:endParaRPr kumimoji="1" lang="zh-CN" altLang="en-US" sz="3200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5410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 smtClean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=""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4895052"/>
            <a:ext cx="4985146" cy="32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/>
              <a:t>介绍基础常用的流操作</a:t>
            </a:r>
            <a:endParaRPr lang="zh-CN" altLang="en-US" sz="1100" dirty="0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mr-IN" sz="3200" dirty="0"/>
              <a:t>流</a:t>
            </a:r>
            <a:r>
              <a:rPr lang="mr-IN" altLang="zh-CN" sz="3200" dirty="0"/>
              <a:t>(</a:t>
            </a:r>
            <a:r>
              <a:rPr lang="mr-IN" altLang="zh-CN" sz="3200" dirty="0" err="1"/>
              <a:t>Stream</a:t>
            </a:r>
            <a:r>
              <a:rPr lang="mr-IN" altLang="zh-CN" sz="3200" dirty="0"/>
              <a:t>)</a:t>
            </a:r>
            <a:r>
              <a:rPr lang="zh-CN" altLang="mr-IN" sz="3200" dirty="0"/>
              <a:t>操作的流程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1097857"/>
            <a:ext cx="10553700" cy="2197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17494" y="3686779"/>
            <a:ext cx="957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1-2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集合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(Collection)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通过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stream()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或</a:t>
            </a:r>
            <a:r>
              <a:rPr lang="en-US" altLang="zh-CN" dirty="0" err="1">
                <a:solidFill>
                  <a:srgbClr val="333333"/>
                </a:solidFill>
                <a:latin typeface="Open Sans" charset="0"/>
              </a:rPr>
              <a:t>parallelStream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()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方法装换为一个流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(Stream).</a:t>
            </a:r>
          </a:p>
          <a:p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2-3,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通过流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(Stream)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提供的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API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做一系列的流操作</a:t>
            </a:r>
          </a:p>
          <a:p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3-4-5,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经过流操作以后通过收集器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(collect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方法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将流转换为集合</a:t>
            </a:r>
            <a:r>
              <a:rPr lang="en-US" altLang="zh-CN" dirty="0">
                <a:solidFill>
                  <a:srgbClr val="333333"/>
                </a:solidFill>
                <a:latin typeface="Open Sans" charset="0"/>
              </a:rPr>
              <a:t>(Collection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)</a:t>
            </a:r>
            <a:endParaRPr lang="en-US" altLang="zh-CN" dirty="0">
              <a:solidFill>
                <a:srgbClr val="333333"/>
              </a:solidFill>
              <a:latin typeface="Open Sans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7494" y="5190564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Open Sans" charset="0"/>
              </a:rPr>
              <a:t>这些过程在后面的每个例子中都会经历一遍</a:t>
            </a:r>
            <a:r>
              <a:rPr lang="en-US" altLang="zh-CN" dirty="0" smtClean="0">
                <a:solidFill>
                  <a:srgbClr val="333333"/>
                </a:solidFill>
                <a:latin typeface="Open Sans" charset="0"/>
              </a:rPr>
              <a:t>.</a:t>
            </a:r>
            <a:endParaRPr lang="en-US" altLang="zh-CN" dirty="0">
              <a:solidFill>
                <a:srgbClr val="333333"/>
              </a:solidFill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771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c545fc-501a-4c84-96b4-155e0cd2b054"/>
</p:tagLst>
</file>

<file path=ppt/theme/theme1.xml><?xml version="1.0" encoding="utf-8"?>
<a:theme xmlns:a="http://schemas.openxmlformats.org/drawingml/2006/main" name="第一PPT，www.1ppt.com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4773</Words>
  <Application>Microsoft Macintosh PowerPoint</Application>
  <PresentationFormat>宽屏</PresentationFormat>
  <Paragraphs>367</Paragraphs>
  <Slides>58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5" baseType="lpstr">
      <vt:lpstr>Agency FB</vt:lpstr>
      <vt:lpstr>Calibri</vt:lpstr>
      <vt:lpstr>Impact</vt:lpstr>
      <vt:lpstr>Mangal</vt:lpstr>
      <vt:lpstr>Microsoft YaHei</vt:lpstr>
      <vt:lpstr>Minion Pro SmBd</vt:lpstr>
      <vt:lpstr>Noto Sans S Chinese Light</vt:lpstr>
      <vt:lpstr>Noto Sans S Chinese Thin</vt:lpstr>
      <vt:lpstr>Open Sans</vt:lpstr>
      <vt:lpstr>Verdana</vt:lpstr>
      <vt:lpstr>等线</vt:lpstr>
      <vt:lpstr>等线 Light</vt:lpstr>
      <vt:lpstr>方正姚体</vt:lpstr>
      <vt:lpstr>宋体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函数式接口(Functional Interface)</vt:lpstr>
      <vt:lpstr>Lambda 表达式</vt:lpstr>
      <vt:lpstr>内/外部迭代</vt:lpstr>
      <vt:lpstr>中间操作和终端操作</vt:lpstr>
      <vt:lpstr>PowerPoint 演示文稿</vt:lpstr>
      <vt:lpstr>流(Stream)操作的流程</vt:lpstr>
      <vt:lpstr>示例所的用的集合</vt:lpstr>
      <vt:lpstr>示例所的用的集合</vt:lpstr>
      <vt:lpstr>流操作</vt:lpstr>
      <vt:lpstr>筛选和切片- filter</vt:lpstr>
      <vt:lpstr>筛选和切片- distinct</vt:lpstr>
      <vt:lpstr>筛选和切片- limit</vt:lpstr>
      <vt:lpstr>筛选和切片- skip</vt:lpstr>
      <vt:lpstr>映射- map</vt:lpstr>
      <vt:lpstr>映射- map</vt:lpstr>
      <vt:lpstr>映射- map</vt:lpstr>
      <vt:lpstr>流的扁平化- flatMap</vt:lpstr>
      <vt:lpstr>流的扁平化- flatMap</vt:lpstr>
      <vt:lpstr>查找和匹配- anyMatch</vt:lpstr>
      <vt:lpstr>查找和匹配- allMatch</vt:lpstr>
      <vt:lpstr>查找和匹配- findAny</vt:lpstr>
      <vt:lpstr>查找和匹配-findFirst</vt:lpstr>
      <vt:lpstr>归约</vt:lpstr>
      <vt:lpstr>归约-reduce</vt:lpstr>
      <vt:lpstr>归约-reduce</vt:lpstr>
      <vt:lpstr>归约-reduce</vt:lpstr>
      <vt:lpstr>原始类型流特化</vt:lpstr>
      <vt:lpstr>原始类型流特化</vt:lpstr>
      <vt:lpstr>数值范围流</vt:lpstr>
      <vt:lpstr>构建流-值序列</vt:lpstr>
      <vt:lpstr>构建流-数组</vt:lpstr>
      <vt:lpstr>构建流-文件</vt:lpstr>
      <vt:lpstr>构建流-函数生成</vt:lpstr>
      <vt:lpstr>小结</vt:lpstr>
      <vt:lpstr>收集器-collect</vt:lpstr>
      <vt:lpstr>收集器-归约和汇总</vt:lpstr>
      <vt:lpstr>收集器-归约和汇总</vt:lpstr>
      <vt:lpstr>收集器-归约和汇总</vt:lpstr>
      <vt:lpstr>收集器-归约和汇总</vt:lpstr>
      <vt:lpstr>收集器-归约和汇总</vt:lpstr>
      <vt:lpstr>收集器-分组</vt:lpstr>
      <vt:lpstr>收集器-多级分组</vt:lpstr>
      <vt:lpstr>收集器-多级分组</vt:lpstr>
      <vt:lpstr>收集器- collectingAndThen</vt:lpstr>
      <vt:lpstr>收集器-mapping</vt:lpstr>
      <vt:lpstr>收集器-mapping</vt:lpstr>
      <vt:lpstr>小结</vt:lpstr>
      <vt:lpstr>并行流</vt:lpstr>
      <vt:lpstr>并行流-Fork/Join</vt:lpstr>
      <vt:lpstr>并行流-Fork/Join</vt:lpstr>
      <vt:lpstr>并行流-Spliterator</vt:lpstr>
      <vt:lpstr>并行流-Spliterator</vt:lpstr>
      <vt:lpstr>PowerPoint 演示文稿</vt:lpstr>
      <vt:lpstr>总结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灰色粒子</dc:title>
  <dc:creator>第一PPT</dc:creator>
  <cp:keywords>www.1ppt.com</cp:keywords>
  <dc:description>www.1ppt.com</dc:description>
  <cp:lastModifiedBy>Microsoft Office 用户</cp:lastModifiedBy>
  <cp:revision>68</cp:revision>
  <dcterms:created xsi:type="dcterms:W3CDTF">2018-04-10T04:31:45Z</dcterms:created>
  <dcterms:modified xsi:type="dcterms:W3CDTF">2019-06-13T07:02:16Z</dcterms:modified>
</cp:coreProperties>
</file>